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4" d="100"/>
          <a:sy n="64" d="100"/>
        </p:scale>
        <p:origin x="-1336" y="-6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03/03/1440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03/03/1440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03/03/1440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03/03/1440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03/03/1440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03/03/1440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03/03/1440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03/03/1440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03/03/1440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03/03/1440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03/03/1440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03/03/1440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55576" y="260648"/>
            <a:ext cx="7772400" cy="648072"/>
          </a:xfrm>
        </p:spPr>
        <p:txBody>
          <a:bodyPr>
            <a:normAutofit/>
          </a:bodyPr>
          <a:lstStyle/>
          <a:p>
            <a:r>
              <a:rPr lang="ar-IQ" sz="2000" b="1" dirty="0"/>
              <a:t>الأساس الكيمياوي للمادة الوراثية</a:t>
            </a:r>
          </a:p>
        </p:txBody>
      </p:sp>
      <p:sp>
        <p:nvSpPr>
          <p:cNvPr id="3" name="عنوان فرعي 2"/>
          <p:cNvSpPr>
            <a:spLocks noGrp="1"/>
          </p:cNvSpPr>
          <p:nvPr>
            <p:ph type="subTitle" idx="1"/>
          </p:nvPr>
        </p:nvSpPr>
        <p:spPr>
          <a:xfrm>
            <a:off x="179512" y="980728"/>
            <a:ext cx="8784976" cy="5760640"/>
          </a:xfrm>
        </p:spPr>
        <p:txBody>
          <a:bodyPr>
            <a:normAutofit lnSpcReduction="10000"/>
          </a:bodyPr>
          <a:lstStyle/>
          <a:p>
            <a:pPr algn="r"/>
            <a:r>
              <a:rPr lang="ar-IQ" sz="1400" b="1" dirty="0">
                <a:solidFill>
                  <a:schemeClr val="tx1">
                    <a:lumMod val="95000"/>
                    <a:lumOff val="5000"/>
                  </a:schemeClr>
                </a:solidFill>
              </a:rPr>
              <a:t>المادة الوراثية :</a:t>
            </a:r>
          </a:p>
          <a:p>
            <a:pPr algn="r"/>
            <a:r>
              <a:rPr lang="ar-IQ" sz="1400" b="1" dirty="0">
                <a:solidFill>
                  <a:schemeClr val="tx1">
                    <a:lumMod val="95000"/>
                    <a:lumOff val="5000"/>
                  </a:schemeClr>
                </a:solidFill>
              </a:rPr>
              <a:t>     يعد الحامض النووي منقوص الأوكسجين </a:t>
            </a:r>
            <a:r>
              <a:rPr lang="en-US" sz="1400" b="1" dirty="0">
                <a:solidFill>
                  <a:schemeClr val="tx1">
                    <a:lumMod val="95000"/>
                    <a:lumOff val="5000"/>
                  </a:schemeClr>
                </a:solidFill>
              </a:rPr>
              <a:t>DNA </a:t>
            </a:r>
            <a:r>
              <a:rPr lang="ar-IQ" sz="1400" b="1" dirty="0">
                <a:solidFill>
                  <a:schemeClr val="tx1">
                    <a:lumMod val="95000"/>
                    <a:lumOff val="5000"/>
                  </a:schemeClr>
                </a:solidFill>
              </a:rPr>
              <a:t>هو المادة الحاملة للمعلومات الوراثية في جميع الكائنات الحية باستثناء بعض الفيروسات التي تكون فيها جزيئات الحامض النووي </a:t>
            </a:r>
            <a:r>
              <a:rPr lang="ar-IQ" sz="1400" b="1" dirty="0" err="1">
                <a:solidFill>
                  <a:schemeClr val="tx1">
                    <a:lumMod val="95000"/>
                    <a:lumOff val="5000"/>
                  </a:schemeClr>
                </a:solidFill>
              </a:rPr>
              <a:t>الرايبوزي</a:t>
            </a:r>
            <a:r>
              <a:rPr lang="ar-IQ" sz="1400" b="1" dirty="0">
                <a:solidFill>
                  <a:schemeClr val="tx1">
                    <a:lumMod val="95000"/>
                    <a:lumOff val="5000"/>
                  </a:schemeClr>
                </a:solidFill>
              </a:rPr>
              <a:t> </a:t>
            </a:r>
            <a:r>
              <a:rPr lang="en-US" sz="1400" b="1" dirty="0">
                <a:solidFill>
                  <a:schemeClr val="tx1">
                    <a:lumMod val="95000"/>
                    <a:lumOff val="5000"/>
                  </a:schemeClr>
                </a:solidFill>
              </a:rPr>
              <a:t>RNA </a:t>
            </a:r>
            <a:r>
              <a:rPr lang="ar-IQ" sz="1400" b="1" dirty="0">
                <a:solidFill>
                  <a:schemeClr val="tx1">
                    <a:lumMod val="95000"/>
                    <a:lumOff val="5000"/>
                  </a:schemeClr>
                </a:solidFill>
              </a:rPr>
              <a:t>هي المدة الحاملة للمعلومات الوراثية. ولم تكن هذه المعلومات معروفة سابقا حيث كان يعتقد أول الأمر إن البروتين هو المادة الحاملة والناقلة للمعلومات الوراثية إلا إن التقدم العلمي الذي أحرز اثأر الشكوك حول هذا الاعتقاد. </a:t>
            </a:r>
          </a:p>
          <a:p>
            <a:pPr algn="r"/>
            <a:r>
              <a:rPr lang="ar-IQ" sz="1400" b="1" dirty="0">
                <a:solidFill>
                  <a:schemeClr val="tx1">
                    <a:lumMod val="95000"/>
                    <a:lumOff val="5000"/>
                  </a:schemeClr>
                </a:solidFill>
              </a:rPr>
              <a:t>      فقد لوحظ أن جزيئات ألـ </a:t>
            </a:r>
            <a:r>
              <a:rPr lang="en-US" sz="1400" b="1" dirty="0">
                <a:solidFill>
                  <a:schemeClr val="tx1">
                    <a:lumMod val="95000"/>
                    <a:lumOff val="5000"/>
                  </a:schemeClr>
                </a:solidFill>
              </a:rPr>
              <a:t>DNA </a:t>
            </a:r>
            <a:r>
              <a:rPr lang="ar-IQ" sz="1400" b="1" dirty="0">
                <a:solidFill>
                  <a:schemeClr val="tx1">
                    <a:lumMod val="95000"/>
                    <a:lumOff val="5000"/>
                  </a:schemeClr>
                </a:solidFill>
              </a:rPr>
              <a:t>تكون ثابتة ومستقرة في خلايا الكائنات الحية على العكس من البروتينات التي تتغير دائما. كما لوحظ ان جميع خلايا الكائن الحي الواحد تحتوي على كميات متساوية من الـ </a:t>
            </a:r>
            <a:r>
              <a:rPr lang="en-US" sz="1400" b="1" dirty="0">
                <a:solidFill>
                  <a:schemeClr val="tx1">
                    <a:lumMod val="95000"/>
                    <a:lumOff val="5000"/>
                  </a:schemeClr>
                </a:solidFill>
              </a:rPr>
              <a:t>DNA </a:t>
            </a:r>
            <a:r>
              <a:rPr lang="ar-IQ" sz="1400" b="1" dirty="0">
                <a:solidFill>
                  <a:schemeClr val="tx1">
                    <a:lumMod val="95000"/>
                    <a:lumOff val="5000"/>
                  </a:schemeClr>
                </a:solidFill>
              </a:rPr>
              <a:t>في حين أن مجاميع الخلايا المختلفة في الكائن الحي الواحد تحتوي على أنواع وكميات مختلفة من البروتينات،  مما أدى إلى اتجاه الأنظار نحو الدنا (</a:t>
            </a:r>
            <a:r>
              <a:rPr lang="en-US" sz="1400" b="1" dirty="0">
                <a:solidFill>
                  <a:schemeClr val="tx1">
                    <a:lumMod val="95000"/>
                    <a:lumOff val="5000"/>
                  </a:schemeClr>
                </a:solidFill>
              </a:rPr>
              <a:t>DNA) </a:t>
            </a:r>
            <a:r>
              <a:rPr lang="ar-IQ" sz="1400" b="1" dirty="0" err="1">
                <a:solidFill>
                  <a:schemeClr val="tx1">
                    <a:lumMod val="95000"/>
                    <a:lumOff val="5000"/>
                  </a:schemeClr>
                </a:solidFill>
              </a:rPr>
              <a:t>بأعبتارها</a:t>
            </a:r>
            <a:r>
              <a:rPr lang="ar-IQ" sz="1400" b="1" dirty="0">
                <a:solidFill>
                  <a:schemeClr val="tx1">
                    <a:lumMod val="95000"/>
                    <a:lumOff val="5000"/>
                  </a:schemeClr>
                </a:solidFill>
              </a:rPr>
              <a:t> المادة التي تكون على الأغلب هي </a:t>
            </a:r>
            <a:r>
              <a:rPr lang="ar-IQ" sz="1400" b="1" dirty="0" err="1">
                <a:solidFill>
                  <a:schemeClr val="tx1">
                    <a:lumMod val="95000"/>
                    <a:lumOff val="5000"/>
                  </a:schemeClr>
                </a:solidFill>
              </a:rPr>
              <a:t>ألمسؤلة</a:t>
            </a:r>
            <a:r>
              <a:rPr lang="ar-IQ" sz="1400" b="1" dirty="0">
                <a:solidFill>
                  <a:schemeClr val="tx1">
                    <a:lumMod val="95000"/>
                    <a:lumOff val="5000"/>
                  </a:schemeClr>
                </a:solidFill>
              </a:rPr>
              <a:t> عن حمل المعلومات الوراثية.</a:t>
            </a:r>
          </a:p>
          <a:p>
            <a:pPr algn="r"/>
            <a:r>
              <a:rPr lang="ar-IQ" sz="1400" b="1" dirty="0">
                <a:solidFill>
                  <a:schemeClr val="tx1">
                    <a:lumMod val="95000"/>
                    <a:lumOff val="5000"/>
                  </a:schemeClr>
                </a:solidFill>
              </a:rPr>
              <a:t>      قام الباحث كرفث </a:t>
            </a:r>
            <a:r>
              <a:rPr lang="en-US" sz="1400" b="1" dirty="0" err="1">
                <a:solidFill>
                  <a:schemeClr val="tx1">
                    <a:lumMod val="95000"/>
                    <a:lumOff val="5000"/>
                  </a:schemeClr>
                </a:solidFill>
              </a:rPr>
              <a:t>Griffth</a:t>
            </a:r>
            <a:r>
              <a:rPr lang="en-US" sz="1400" b="1" dirty="0">
                <a:solidFill>
                  <a:schemeClr val="tx1">
                    <a:lumMod val="95000"/>
                    <a:lumOff val="5000"/>
                  </a:schemeClr>
                </a:solidFill>
              </a:rPr>
              <a:t> </a:t>
            </a:r>
            <a:r>
              <a:rPr lang="ar-IQ" sz="1400" b="1" dirty="0">
                <a:solidFill>
                  <a:schemeClr val="tx1">
                    <a:lumMod val="95000"/>
                    <a:lumOff val="5000"/>
                  </a:schemeClr>
                </a:solidFill>
              </a:rPr>
              <a:t>عام 1928 م بأجراء تجربته الرائدة التي أثبت فيها قطعاً أن </a:t>
            </a:r>
            <a:r>
              <a:rPr lang="en-US" sz="1400" b="1" dirty="0">
                <a:solidFill>
                  <a:schemeClr val="tx1">
                    <a:lumMod val="95000"/>
                    <a:lumOff val="5000"/>
                  </a:schemeClr>
                </a:solidFill>
              </a:rPr>
              <a:t>DNA </a:t>
            </a:r>
            <a:r>
              <a:rPr lang="ar-IQ" sz="1400" b="1" dirty="0">
                <a:solidFill>
                  <a:schemeClr val="tx1">
                    <a:lumMod val="95000"/>
                    <a:lumOff val="5000"/>
                  </a:schemeClr>
                </a:solidFill>
              </a:rPr>
              <a:t>هي المادة الحاملة للمعلومات الوراثة. وقد أجرى كرفث تجربته على البكتريا المسببة لمرض ذات الرئة وهي بكتريا </a:t>
            </a:r>
            <a:r>
              <a:rPr lang="en-US" sz="1400" b="1" dirty="0" err="1">
                <a:solidFill>
                  <a:schemeClr val="tx1">
                    <a:lumMod val="95000"/>
                    <a:lumOff val="5000"/>
                  </a:schemeClr>
                </a:solidFill>
              </a:rPr>
              <a:t>Diplococcus</a:t>
            </a:r>
            <a:r>
              <a:rPr lang="en-US" sz="1400" b="1" dirty="0">
                <a:solidFill>
                  <a:schemeClr val="tx1">
                    <a:lumMod val="95000"/>
                    <a:lumOff val="5000"/>
                  </a:schemeClr>
                </a:solidFill>
              </a:rPr>
              <a:t> pneumonia  ، </a:t>
            </a:r>
            <a:r>
              <a:rPr lang="ar-IQ" sz="1400" b="1" dirty="0">
                <a:solidFill>
                  <a:schemeClr val="tx1">
                    <a:lumMod val="95000"/>
                    <a:lumOff val="5000"/>
                  </a:schemeClr>
                </a:solidFill>
              </a:rPr>
              <a:t>اذ يوجد نمطان مختلفان من خلايا بكتريا </a:t>
            </a:r>
            <a:r>
              <a:rPr lang="en-US" sz="1400" b="1" dirty="0" err="1">
                <a:solidFill>
                  <a:schemeClr val="tx1">
                    <a:lumMod val="95000"/>
                    <a:lumOff val="5000"/>
                  </a:schemeClr>
                </a:solidFill>
              </a:rPr>
              <a:t>Diplococcus</a:t>
            </a:r>
            <a:r>
              <a:rPr lang="en-US" sz="1400" b="1" dirty="0">
                <a:solidFill>
                  <a:schemeClr val="tx1">
                    <a:lumMod val="95000"/>
                    <a:lumOff val="5000"/>
                  </a:schemeClr>
                </a:solidFill>
              </a:rPr>
              <a:t> pneumonia، </a:t>
            </a:r>
            <a:r>
              <a:rPr lang="ar-IQ" sz="1400" b="1" dirty="0">
                <a:solidFill>
                  <a:schemeClr val="tx1">
                    <a:lumMod val="95000"/>
                    <a:lumOff val="5000"/>
                  </a:schemeClr>
                </a:solidFill>
              </a:rPr>
              <a:t>تكون خلايا النمط الاول محاطة بمحفظة تعطي المستعمرات النامية مظهراً ناعماً وتسمى الخلايا الناعمة(</a:t>
            </a:r>
            <a:r>
              <a:rPr lang="en-US" sz="1400" b="1" dirty="0">
                <a:solidFill>
                  <a:schemeClr val="tx1">
                    <a:lumMod val="95000"/>
                    <a:lumOff val="5000"/>
                  </a:schemeClr>
                </a:solidFill>
              </a:rPr>
              <a:t>S)  Smooth  ce1l </a:t>
            </a:r>
            <a:r>
              <a:rPr lang="ar-IQ" sz="1400" b="1" dirty="0">
                <a:solidFill>
                  <a:schemeClr val="tx1">
                    <a:lumMod val="95000"/>
                    <a:lumOff val="5000"/>
                  </a:schemeClr>
                </a:solidFill>
              </a:rPr>
              <a:t>ويكون هذا النمط مرضياً أي يكون مسئولا عن الاصابة بمرض ذات الرئة وذلك بسبب وجود المحفظة،  اما خلايا النمط الثاني فيطلق عليها الخلايا الخشنة (</a:t>
            </a:r>
            <a:r>
              <a:rPr lang="en-US" sz="1400" b="1" dirty="0">
                <a:solidFill>
                  <a:schemeClr val="tx1">
                    <a:lumMod val="95000"/>
                    <a:lumOff val="5000"/>
                  </a:schemeClr>
                </a:solidFill>
              </a:rPr>
              <a:t>R) Rough cell </a:t>
            </a:r>
            <a:r>
              <a:rPr lang="ar-IQ" sz="1400" b="1" dirty="0" err="1">
                <a:solidFill>
                  <a:schemeClr val="tx1">
                    <a:lumMod val="95000"/>
                    <a:lumOff val="5000"/>
                  </a:schemeClr>
                </a:solidFill>
              </a:rPr>
              <a:t>لانها</a:t>
            </a:r>
            <a:r>
              <a:rPr lang="ar-IQ" sz="1400" b="1" dirty="0">
                <a:solidFill>
                  <a:schemeClr val="tx1">
                    <a:lumMod val="95000"/>
                    <a:lumOff val="5000"/>
                  </a:schemeClr>
                </a:solidFill>
              </a:rPr>
              <a:t> تكون مستعمرات خشنة المظهر بسبب فقدانها المحفظة وبهذا فهي غير مرضية (لا تسبب الاصابة بمرض ذات الرئة )، وقد لوحظ عند حقن الفئران بالخلايا الناعمة (</a:t>
            </a:r>
            <a:r>
              <a:rPr lang="en-US" sz="1400" b="1" dirty="0">
                <a:solidFill>
                  <a:schemeClr val="tx1">
                    <a:lumMod val="95000"/>
                    <a:lumOff val="5000"/>
                  </a:schemeClr>
                </a:solidFill>
              </a:rPr>
              <a:t>S) </a:t>
            </a:r>
            <a:r>
              <a:rPr lang="ar-IQ" sz="1400" b="1" dirty="0">
                <a:solidFill>
                  <a:schemeClr val="tx1">
                    <a:lumMod val="95000"/>
                    <a:lumOff val="5000"/>
                  </a:schemeClr>
                </a:solidFill>
              </a:rPr>
              <a:t>يؤدي الى موتها بعد فترة نتيجة تكاثر هذه الخلايا المرضية في جسمها، الا ان قتل الخلايا الناعمة بالحرارة قبل الحقن سيفقدها </a:t>
            </a:r>
            <a:r>
              <a:rPr lang="ar-IQ" sz="1400" b="1" dirty="0" err="1">
                <a:solidFill>
                  <a:schemeClr val="tx1">
                    <a:lumMod val="95000"/>
                    <a:lumOff val="5000"/>
                  </a:schemeClr>
                </a:solidFill>
              </a:rPr>
              <a:t>التاثير</a:t>
            </a:r>
            <a:r>
              <a:rPr lang="ar-IQ" sz="1400" b="1" dirty="0">
                <a:solidFill>
                  <a:schemeClr val="tx1">
                    <a:lumMod val="95000"/>
                    <a:lumOff val="5000"/>
                  </a:schemeClr>
                </a:solidFill>
              </a:rPr>
              <a:t> على الفئران . كما لا تظهر الخلايا الخشنة الحية أي </a:t>
            </a:r>
            <a:r>
              <a:rPr lang="ar-IQ" sz="1400" b="1" dirty="0" err="1">
                <a:solidFill>
                  <a:schemeClr val="tx1">
                    <a:lumMod val="95000"/>
                    <a:lumOff val="5000"/>
                  </a:schemeClr>
                </a:solidFill>
              </a:rPr>
              <a:t>تاثير</a:t>
            </a:r>
            <a:r>
              <a:rPr lang="ar-IQ" sz="1400" b="1" dirty="0">
                <a:solidFill>
                  <a:schemeClr val="tx1">
                    <a:lumMod val="95000"/>
                    <a:lumOff val="5000"/>
                  </a:schemeClr>
                </a:solidFill>
              </a:rPr>
              <a:t> مؤذ على الفئران </a:t>
            </a:r>
            <a:r>
              <a:rPr lang="ar-IQ" sz="1400" b="1" dirty="0" err="1">
                <a:solidFill>
                  <a:schemeClr val="tx1">
                    <a:lumMod val="95000"/>
                    <a:lumOff val="5000"/>
                  </a:schemeClr>
                </a:solidFill>
              </a:rPr>
              <a:t>لانها</a:t>
            </a:r>
            <a:r>
              <a:rPr lang="ar-IQ" sz="1400" b="1" dirty="0">
                <a:solidFill>
                  <a:schemeClr val="tx1">
                    <a:lumMod val="95000"/>
                    <a:lumOff val="5000"/>
                  </a:schemeClr>
                </a:solidFill>
              </a:rPr>
              <a:t> غير مرضية.</a:t>
            </a:r>
          </a:p>
          <a:p>
            <a:pPr algn="r"/>
            <a:r>
              <a:rPr lang="ar-IQ" sz="1400" b="1" dirty="0">
                <a:solidFill>
                  <a:schemeClr val="tx1">
                    <a:lumMod val="95000"/>
                    <a:lumOff val="5000"/>
                  </a:schemeClr>
                </a:solidFill>
              </a:rPr>
              <a:t>      لاحظ كرفث انه عند حقن عدد من الفئران بخليط مكون من عدد قليل من الخلايا </a:t>
            </a:r>
            <a:r>
              <a:rPr lang="en-US" sz="1400" b="1" dirty="0" err="1">
                <a:solidFill>
                  <a:schemeClr val="tx1">
                    <a:lumMod val="95000"/>
                    <a:lumOff val="5000"/>
                  </a:schemeClr>
                </a:solidFill>
              </a:rPr>
              <a:t>Diplococcus</a:t>
            </a:r>
            <a:r>
              <a:rPr lang="en-US" sz="1400" b="1" dirty="0">
                <a:solidFill>
                  <a:schemeClr val="tx1">
                    <a:lumMod val="95000"/>
                    <a:lumOff val="5000"/>
                  </a:schemeClr>
                </a:solidFill>
              </a:rPr>
              <a:t> pneumonia </a:t>
            </a:r>
            <a:r>
              <a:rPr lang="ar-IQ" sz="1400" b="1" dirty="0">
                <a:solidFill>
                  <a:schemeClr val="tx1">
                    <a:lumMod val="95000"/>
                    <a:lumOff val="5000"/>
                  </a:schemeClr>
                </a:solidFill>
              </a:rPr>
              <a:t>الخشنة الحية وعدد كبير من خلايا السلالة الناعمة (</a:t>
            </a:r>
            <a:r>
              <a:rPr lang="en-US" sz="1400" b="1" dirty="0">
                <a:solidFill>
                  <a:schemeClr val="tx1">
                    <a:lumMod val="95000"/>
                    <a:lumOff val="5000"/>
                  </a:schemeClr>
                </a:solidFill>
              </a:rPr>
              <a:t>S) </a:t>
            </a:r>
            <a:r>
              <a:rPr lang="ar-IQ" sz="1400" b="1" dirty="0">
                <a:solidFill>
                  <a:schemeClr val="tx1">
                    <a:lumMod val="95000"/>
                    <a:lumOff val="5000"/>
                  </a:schemeClr>
                </a:solidFill>
              </a:rPr>
              <a:t>المقتولة بالحرارة لاحظ ظهور أعراض المرض الذي تسببه الخلايا الناعمة الحية على عدد من الفئران المحقونة،  ومما اثار الدهشة أيضا انه قد تمكن من عزل اعداد كبيرة من الخلايا الناعمة (</a:t>
            </a:r>
            <a:r>
              <a:rPr lang="en-US" sz="1400" b="1" dirty="0">
                <a:solidFill>
                  <a:schemeClr val="tx1">
                    <a:lumMod val="95000"/>
                    <a:lumOff val="5000"/>
                  </a:schemeClr>
                </a:solidFill>
              </a:rPr>
              <a:t>S) </a:t>
            </a:r>
            <a:r>
              <a:rPr lang="ar-IQ" sz="1400" b="1" dirty="0">
                <a:solidFill>
                  <a:schemeClr val="tx1">
                    <a:lumMod val="95000"/>
                    <a:lumOff val="5000"/>
                  </a:schemeClr>
                </a:solidFill>
              </a:rPr>
              <a:t>من نماذج الدم المأخوذة من الفئران المريضة مما يشير الى ان الخلايا الناعمة الميتة قد حولت الخلايا الخشنة الحية الى خلايا ناعمة مرضية خلال تواجدهما معا في الفار.                                                                                                      تركز البحث بعد هذه السلسلة من التجارب حول طبيعة المادة الموجودة في مستخلص الخلايا الناعمة </a:t>
            </a:r>
            <a:r>
              <a:rPr lang="ar-IQ" sz="1400" b="1" dirty="0" err="1">
                <a:solidFill>
                  <a:schemeClr val="tx1">
                    <a:lumMod val="95000"/>
                    <a:lumOff val="5000"/>
                  </a:schemeClr>
                </a:solidFill>
              </a:rPr>
              <a:t>المسؤلة</a:t>
            </a:r>
            <a:r>
              <a:rPr lang="ar-IQ" sz="1400" b="1" dirty="0">
                <a:solidFill>
                  <a:schemeClr val="tx1">
                    <a:lumMod val="95000"/>
                    <a:lumOff val="5000"/>
                  </a:schemeClr>
                </a:solidFill>
              </a:rPr>
              <a:t> عن عمليات التحول التي اطلق عليها </a:t>
            </a:r>
            <a:r>
              <a:rPr lang="ar-IQ" sz="1400" b="1" dirty="0" err="1">
                <a:solidFill>
                  <a:schemeClr val="tx1">
                    <a:lumMod val="95000"/>
                    <a:lumOff val="5000"/>
                  </a:schemeClr>
                </a:solidFill>
              </a:rPr>
              <a:t>انذاك</a:t>
            </a:r>
            <a:r>
              <a:rPr lang="ar-IQ" sz="1400" b="1" dirty="0">
                <a:solidFill>
                  <a:schemeClr val="tx1">
                    <a:lumMod val="95000"/>
                    <a:lumOff val="5000"/>
                  </a:schemeClr>
                </a:solidFill>
              </a:rPr>
              <a:t> اسم مبدا التحول (</a:t>
            </a:r>
            <a:r>
              <a:rPr lang="en-US" sz="1400" b="1" dirty="0">
                <a:solidFill>
                  <a:schemeClr val="tx1">
                    <a:lumMod val="95000"/>
                    <a:lumOff val="5000"/>
                  </a:schemeClr>
                </a:solidFill>
              </a:rPr>
              <a:t>Transformation principle ) .</a:t>
            </a:r>
          </a:p>
          <a:p>
            <a:pPr algn="r"/>
            <a:r>
              <a:rPr lang="en-US" sz="1400" b="1" dirty="0">
                <a:solidFill>
                  <a:schemeClr val="tx1">
                    <a:lumMod val="95000"/>
                    <a:lumOff val="5000"/>
                  </a:schemeClr>
                </a:solidFill>
              </a:rPr>
              <a:t>        </a:t>
            </a:r>
            <a:r>
              <a:rPr lang="ar-IQ" sz="1400" b="1" dirty="0">
                <a:solidFill>
                  <a:schemeClr val="tx1">
                    <a:lumMod val="95000"/>
                    <a:lumOff val="5000"/>
                  </a:schemeClr>
                </a:solidFill>
              </a:rPr>
              <a:t>وقد اكتشف فيما بعد وعلى اثر سلسلة من التجارب ان مبدا التحول هو الحامض النووي </a:t>
            </a:r>
            <a:r>
              <a:rPr lang="en-US" sz="1400" b="1" dirty="0">
                <a:solidFill>
                  <a:schemeClr val="tx1">
                    <a:lumMod val="95000"/>
                    <a:lumOff val="5000"/>
                  </a:schemeClr>
                </a:solidFill>
              </a:rPr>
              <a:t>DNA , </a:t>
            </a:r>
            <a:r>
              <a:rPr lang="ar-IQ" sz="1400" b="1" dirty="0">
                <a:solidFill>
                  <a:schemeClr val="tx1">
                    <a:lumMod val="95000"/>
                    <a:lumOff val="5000"/>
                  </a:schemeClr>
                </a:solidFill>
              </a:rPr>
              <a:t>وكانت التجربة التي أجراها </a:t>
            </a:r>
            <a:r>
              <a:rPr lang="ar-IQ" sz="1400" b="1" dirty="0" err="1">
                <a:solidFill>
                  <a:schemeClr val="tx1">
                    <a:lumMod val="95000"/>
                    <a:lumOff val="5000"/>
                  </a:schemeClr>
                </a:solidFill>
              </a:rPr>
              <a:t>افيري</a:t>
            </a:r>
            <a:r>
              <a:rPr lang="ar-IQ" sz="1400" b="1" dirty="0">
                <a:solidFill>
                  <a:schemeClr val="tx1">
                    <a:lumMod val="95000"/>
                    <a:lumOff val="5000"/>
                  </a:schemeClr>
                </a:solidFill>
              </a:rPr>
              <a:t> </a:t>
            </a:r>
            <a:r>
              <a:rPr lang="ar-IQ" sz="1400" b="1" dirty="0" err="1">
                <a:solidFill>
                  <a:schemeClr val="tx1">
                    <a:lumMod val="95000"/>
                    <a:lumOff val="5000"/>
                  </a:schemeClr>
                </a:solidFill>
              </a:rPr>
              <a:t>وماكلويد</a:t>
            </a:r>
            <a:r>
              <a:rPr lang="ar-IQ" sz="1400" b="1" dirty="0">
                <a:solidFill>
                  <a:schemeClr val="tx1">
                    <a:lumMod val="95000"/>
                    <a:lumOff val="5000"/>
                  </a:schemeClr>
                </a:solidFill>
              </a:rPr>
              <a:t> </a:t>
            </a:r>
            <a:r>
              <a:rPr lang="ar-IQ" sz="1400" b="1" dirty="0" err="1">
                <a:solidFill>
                  <a:schemeClr val="tx1">
                    <a:lumMod val="95000"/>
                    <a:lumOff val="5000"/>
                  </a:schemeClr>
                </a:solidFill>
              </a:rPr>
              <a:t>ومكارتي</a:t>
            </a:r>
            <a:r>
              <a:rPr lang="ar-IQ" sz="1400" b="1" dirty="0">
                <a:solidFill>
                  <a:schemeClr val="tx1">
                    <a:lumMod val="95000"/>
                    <a:lumOff val="5000"/>
                  </a:schemeClr>
                </a:solidFill>
              </a:rPr>
              <a:t> عام 1944 من اولى التجارب التي اثبتت ذلك حيث اضافوا جزئيات </a:t>
            </a:r>
            <a:r>
              <a:rPr lang="en-US" sz="1400" b="1" dirty="0">
                <a:solidFill>
                  <a:schemeClr val="tx1">
                    <a:lumMod val="95000"/>
                    <a:lumOff val="5000"/>
                  </a:schemeClr>
                </a:solidFill>
              </a:rPr>
              <a:t>DNA </a:t>
            </a:r>
            <a:r>
              <a:rPr lang="ar-IQ" sz="1400" b="1" dirty="0">
                <a:solidFill>
                  <a:schemeClr val="tx1">
                    <a:lumMod val="95000"/>
                    <a:lumOff val="5000"/>
                  </a:schemeClr>
                </a:solidFill>
              </a:rPr>
              <a:t>محضرة بصورة نقية من الخلايا الناعمة (</a:t>
            </a:r>
            <a:r>
              <a:rPr lang="en-US" sz="1400" b="1" dirty="0">
                <a:solidFill>
                  <a:schemeClr val="tx1">
                    <a:lumMod val="95000"/>
                    <a:lumOff val="5000"/>
                  </a:schemeClr>
                </a:solidFill>
              </a:rPr>
              <a:t>S) </a:t>
            </a:r>
            <a:r>
              <a:rPr lang="ar-IQ" sz="1400" b="1" dirty="0">
                <a:solidFill>
                  <a:schemeClr val="tx1">
                    <a:lumMod val="95000"/>
                    <a:lumOff val="5000"/>
                  </a:schemeClr>
                </a:solidFill>
              </a:rPr>
              <a:t>الى خلايا خشنة (</a:t>
            </a:r>
            <a:r>
              <a:rPr lang="en-US" sz="1400" b="1" dirty="0">
                <a:solidFill>
                  <a:schemeClr val="tx1">
                    <a:lumMod val="95000"/>
                    <a:lumOff val="5000"/>
                  </a:schemeClr>
                </a:solidFill>
              </a:rPr>
              <a:t>R) </a:t>
            </a:r>
            <a:r>
              <a:rPr lang="ar-IQ" sz="1400" b="1" dirty="0">
                <a:solidFill>
                  <a:schemeClr val="tx1">
                    <a:lumMod val="95000"/>
                    <a:lumOff val="5000"/>
                  </a:schemeClr>
                </a:solidFill>
              </a:rPr>
              <a:t>في انبوبة اختبار ونتج عن هذه الاضافة الحصول على بعض الخلايا الناعمة من نوع (</a:t>
            </a:r>
            <a:r>
              <a:rPr lang="en-US" sz="1400" b="1" dirty="0">
                <a:solidFill>
                  <a:schemeClr val="tx1">
                    <a:lumMod val="95000"/>
                    <a:lumOff val="5000"/>
                  </a:schemeClr>
                </a:solidFill>
              </a:rPr>
              <a:t>S)،  </a:t>
            </a:r>
            <a:r>
              <a:rPr lang="ar-IQ" sz="1400" b="1" dirty="0">
                <a:solidFill>
                  <a:schemeClr val="tx1">
                    <a:lumMod val="95000"/>
                    <a:lumOff val="5000"/>
                  </a:schemeClr>
                </a:solidFill>
              </a:rPr>
              <a:t>مما يؤكد دور الـ </a:t>
            </a:r>
            <a:r>
              <a:rPr lang="en-US" sz="1400" b="1" dirty="0">
                <a:solidFill>
                  <a:schemeClr val="tx1">
                    <a:lumMod val="95000"/>
                    <a:lumOff val="5000"/>
                  </a:schemeClr>
                </a:solidFill>
              </a:rPr>
              <a:t>DNA </a:t>
            </a:r>
            <a:r>
              <a:rPr lang="ar-IQ" sz="1400" b="1" dirty="0">
                <a:solidFill>
                  <a:schemeClr val="tx1">
                    <a:lumMod val="95000"/>
                    <a:lumOff val="5000"/>
                  </a:schemeClr>
                </a:solidFill>
              </a:rPr>
              <a:t>بصورة </a:t>
            </a:r>
            <a:r>
              <a:rPr lang="ar-IQ" sz="1400" b="1" dirty="0" err="1">
                <a:solidFill>
                  <a:schemeClr val="tx1">
                    <a:lumMod val="95000"/>
                    <a:lumOff val="5000"/>
                  </a:schemeClr>
                </a:solidFill>
              </a:rPr>
              <a:t>لاتقبل</a:t>
            </a:r>
            <a:r>
              <a:rPr lang="ar-IQ" sz="1400" b="1" dirty="0">
                <a:solidFill>
                  <a:schemeClr val="tx1">
                    <a:lumMod val="95000"/>
                    <a:lumOff val="5000"/>
                  </a:schemeClr>
                </a:solidFill>
              </a:rPr>
              <a:t> الشك بكونه هو </a:t>
            </a:r>
            <a:r>
              <a:rPr lang="ar-IQ" sz="1400" b="1" dirty="0" err="1">
                <a:solidFill>
                  <a:schemeClr val="tx1">
                    <a:lumMod val="95000"/>
                    <a:lumOff val="5000"/>
                  </a:schemeClr>
                </a:solidFill>
              </a:rPr>
              <a:t>المسؤل</a:t>
            </a:r>
            <a:r>
              <a:rPr lang="ar-IQ" sz="1400" b="1" dirty="0">
                <a:solidFill>
                  <a:schemeClr val="tx1">
                    <a:lumMod val="95000"/>
                    <a:lumOff val="5000"/>
                  </a:schemeClr>
                </a:solidFill>
              </a:rPr>
              <a:t> عن نقل الصفات الوراثية ومما يؤكد دور الـ </a:t>
            </a:r>
            <a:r>
              <a:rPr lang="en-US" sz="1400" b="1" dirty="0">
                <a:solidFill>
                  <a:schemeClr val="tx1">
                    <a:lumMod val="95000"/>
                    <a:lumOff val="5000"/>
                  </a:schemeClr>
                </a:solidFill>
              </a:rPr>
              <a:t>DNA </a:t>
            </a:r>
            <a:r>
              <a:rPr lang="ar-IQ" sz="1400" b="1" dirty="0">
                <a:solidFill>
                  <a:schemeClr val="tx1">
                    <a:lumMod val="95000"/>
                    <a:lumOff val="5000"/>
                  </a:schemeClr>
                </a:solidFill>
              </a:rPr>
              <a:t>في عملية التحول هو انزيم (</a:t>
            </a:r>
            <a:r>
              <a:rPr lang="en-US" sz="1400" b="1" dirty="0" err="1">
                <a:solidFill>
                  <a:schemeClr val="tx1">
                    <a:lumMod val="95000"/>
                    <a:lumOff val="5000"/>
                  </a:schemeClr>
                </a:solidFill>
              </a:rPr>
              <a:t>DNAase</a:t>
            </a:r>
            <a:r>
              <a:rPr lang="en-US" sz="1400" b="1" dirty="0">
                <a:solidFill>
                  <a:schemeClr val="tx1">
                    <a:lumMod val="95000"/>
                    <a:lumOff val="5000"/>
                  </a:schemeClr>
                </a:solidFill>
              </a:rPr>
              <a:t>) </a:t>
            </a:r>
            <a:r>
              <a:rPr lang="ar-IQ" sz="1400" b="1" dirty="0">
                <a:solidFill>
                  <a:schemeClr val="tx1">
                    <a:lumMod val="95000"/>
                    <a:lumOff val="5000"/>
                  </a:schemeClr>
                </a:solidFill>
              </a:rPr>
              <a:t>الذي يعمل على تحطيم جزئيات الـ </a:t>
            </a:r>
            <a:r>
              <a:rPr lang="en-US" sz="1400" b="1" dirty="0">
                <a:solidFill>
                  <a:schemeClr val="tx1">
                    <a:lumMod val="95000"/>
                    <a:lumOff val="5000"/>
                  </a:schemeClr>
                </a:solidFill>
              </a:rPr>
              <a:t>DNA, </a:t>
            </a:r>
            <a:r>
              <a:rPr lang="ar-IQ" sz="1400" b="1" dirty="0">
                <a:solidFill>
                  <a:schemeClr val="tx1">
                    <a:lumMod val="95000"/>
                    <a:lumOff val="5000"/>
                  </a:schemeClr>
                </a:solidFill>
              </a:rPr>
              <a:t>فقد وجد ان معاملة الدنا بهذا الانزيم قبل اضافتها للخلايا الخشنة ابطل نهائيا عملية التحول في حين ان معاملة   الـ </a:t>
            </a:r>
            <a:r>
              <a:rPr lang="en-US" sz="1400" b="1" dirty="0">
                <a:solidFill>
                  <a:schemeClr val="tx1">
                    <a:lumMod val="95000"/>
                    <a:lumOff val="5000"/>
                  </a:schemeClr>
                </a:solidFill>
              </a:rPr>
              <a:t>DNA </a:t>
            </a:r>
            <a:r>
              <a:rPr lang="ar-IQ" sz="1400" b="1" dirty="0" err="1">
                <a:solidFill>
                  <a:schemeClr val="tx1">
                    <a:lumMod val="95000"/>
                    <a:lumOff val="5000"/>
                  </a:schemeClr>
                </a:solidFill>
              </a:rPr>
              <a:t>بانزيم</a:t>
            </a:r>
            <a:r>
              <a:rPr lang="ar-IQ" sz="1400" b="1" dirty="0">
                <a:solidFill>
                  <a:schemeClr val="tx1">
                    <a:lumMod val="95000"/>
                    <a:lumOff val="5000"/>
                  </a:schemeClr>
                </a:solidFill>
              </a:rPr>
              <a:t> التربسين (</a:t>
            </a:r>
            <a:r>
              <a:rPr lang="en-US" sz="1400" b="1" dirty="0">
                <a:solidFill>
                  <a:schemeClr val="tx1">
                    <a:lumMod val="95000"/>
                    <a:lumOff val="5000"/>
                  </a:schemeClr>
                </a:solidFill>
              </a:rPr>
              <a:t>Trypsin) </a:t>
            </a:r>
            <a:r>
              <a:rPr lang="ar-IQ" sz="1400" b="1" dirty="0">
                <a:solidFill>
                  <a:schemeClr val="tx1">
                    <a:lumMod val="95000"/>
                    <a:lumOff val="5000"/>
                  </a:schemeClr>
                </a:solidFill>
              </a:rPr>
              <a:t>والذي يحطم البروتينات فقط لم يكن له أي </a:t>
            </a:r>
            <a:r>
              <a:rPr lang="ar-IQ" sz="1400" b="1" dirty="0" err="1">
                <a:solidFill>
                  <a:schemeClr val="tx1">
                    <a:lumMod val="95000"/>
                    <a:lumOff val="5000"/>
                  </a:schemeClr>
                </a:solidFill>
              </a:rPr>
              <a:t>تاثير</a:t>
            </a:r>
            <a:r>
              <a:rPr lang="ar-IQ" sz="1400" b="1" dirty="0">
                <a:solidFill>
                  <a:schemeClr val="tx1">
                    <a:lumMod val="95000"/>
                    <a:lumOff val="5000"/>
                  </a:schemeClr>
                </a:solidFill>
              </a:rPr>
              <a:t> على عملية التحول مما ادى الى استبعاد احتمالية وجود ملوثات بروتينية مع الدنا المحضرة يمكن ان تكون قد قامت </a:t>
            </a:r>
            <a:r>
              <a:rPr lang="ar-IQ" sz="1400" b="1" dirty="0" err="1">
                <a:solidFill>
                  <a:schemeClr val="tx1">
                    <a:lumMod val="95000"/>
                    <a:lumOff val="5000"/>
                  </a:schemeClr>
                </a:solidFill>
              </a:rPr>
              <a:t>بدورما</a:t>
            </a:r>
            <a:r>
              <a:rPr lang="ar-IQ" sz="1400" b="1" dirty="0">
                <a:solidFill>
                  <a:schemeClr val="tx1">
                    <a:lumMod val="95000"/>
                    <a:lumOff val="5000"/>
                  </a:schemeClr>
                </a:solidFill>
              </a:rPr>
              <a:t> في عملية التحول.</a:t>
            </a:r>
          </a:p>
          <a:p>
            <a:pPr algn="r"/>
            <a:endParaRPr lang="ar-IQ" sz="1400" b="1" dirty="0">
              <a:solidFill>
                <a:schemeClr val="tx1">
                  <a:lumMod val="95000"/>
                  <a:lumOff val="5000"/>
                </a:schemeClr>
              </a:solidFill>
            </a:endParaRPr>
          </a:p>
        </p:txBody>
      </p:sp>
    </p:spTree>
    <p:extLst>
      <p:ext uri="{BB962C8B-B14F-4D97-AF65-F5344CB8AC3E}">
        <p14:creationId xmlns:p14="http://schemas.microsoft.com/office/powerpoint/2010/main" val="20307680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404664"/>
            <a:ext cx="8229600" cy="5976664"/>
          </a:xfrm>
        </p:spPr>
        <p:txBody>
          <a:bodyPr>
            <a:normAutofit fontScale="90000"/>
          </a:bodyPr>
          <a:lstStyle/>
          <a:p>
            <a:pPr algn="r"/>
            <a:r>
              <a:rPr lang="ar-IQ" sz="1400" b="1" dirty="0"/>
              <a:t>بناء وتركيب ال </a:t>
            </a:r>
            <a:r>
              <a:rPr lang="en-US" sz="1400" b="1" dirty="0"/>
              <a:t>DNA </a:t>
            </a:r>
            <a:br>
              <a:rPr lang="en-US" sz="1400" b="1" dirty="0"/>
            </a:br>
            <a:r>
              <a:rPr lang="en-US" sz="1400" b="1" dirty="0"/>
              <a:t>       </a:t>
            </a:r>
            <a:r>
              <a:rPr lang="ar-IQ" sz="1400" b="1" dirty="0"/>
              <a:t>يتركب الحامض النووي الـ </a:t>
            </a:r>
            <a:r>
              <a:rPr lang="en-US" sz="1400" b="1" dirty="0"/>
              <a:t>DNA </a:t>
            </a:r>
            <a:r>
              <a:rPr lang="ar-IQ" sz="1400" b="1" dirty="0"/>
              <a:t>من سلسلة طويلة من الوحدات البنائية التي تسمى </a:t>
            </a:r>
            <a:r>
              <a:rPr lang="ar-IQ" sz="1400" b="1" dirty="0" err="1"/>
              <a:t>النكليوتيدات</a:t>
            </a:r>
            <a:r>
              <a:rPr lang="ar-IQ" sz="1400" b="1" dirty="0"/>
              <a:t>، ويتكون كل </a:t>
            </a:r>
            <a:r>
              <a:rPr lang="ar-IQ" sz="1400" b="1" dirty="0" err="1"/>
              <a:t>نكليوتيد</a:t>
            </a:r>
            <a:r>
              <a:rPr lang="ar-IQ" sz="1400" b="1" dirty="0"/>
              <a:t> من سكر خماسي </a:t>
            </a:r>
            <a:r>
              <a:rPr lang="ar-IQ" sz="1400" b="1" dirty="0" err="1"/>
              <a:t>رايبوزي</a:t>
            </a:r>
            <a:r>
              <a:rPr lang="ar-IQ" sz="1400" b="1" dirty="0"/>
              <a:t> منقوص الاوكسجين مرتبط بمجموعة فوسفات وقاعدة </a:t>
            </a:r>
            <a:r>
              <a:rPr lang="ar-IQ" sz="1400" b="1" dirty="0" err="1"/>
              <a:t>نتروجينية</a:t>
            </a:r>
            <a:r>
              <a:rPr lang="ar-IQ" sz="1400" b="1" dirty="0"/>
              <a:t>، علما ان تسلسل القواعد النتروجينية في شريط الدنا هو الذي يحدد الطبيعة الوراثية المميزة لهذه الجزيئات .</a:t>
            </a:r>
            <a:br>
              <a:rPr lang="ar-IQ" sz="1400" b="1" dirty="0"/>
            </a:br>
            <a:r>
              <a:rPr lang="ar-IQ" sz="1400" b="1" dirty="0"/>
              <a:t> وتعود القواعد النتروجينية التي تدخل في تركيب الاحماض النووية الى مجموعتين رئيستين :</a:t>
            </a:r>
            <a:br>
              <a:rPr lang="ar-IQ" sz="1400" b="1" dirty="0"/>
            </a:br>
            <a:r>
              <a:rPr lang="ar-IQ" sz="1400" b="1" dirty="0"/>
              <a:t>1- </a:t>
            </a:r>
            <a:r>
              <a:rPr lang="ar-IQ" sz="1400" b="1" dirty="0" err="1"/>
              <a:t>البيورينات</a:t>
            </a:r>
            <a:r>
              <a:rPr lang="ar-IQ" sz="1400" b="1" dirty="0"/>
              <a:t>: وتشمل الادنين (</a:t>
            </a:r>
            <a:r>
              <a:rPr lang="en-US" sz="1400" b="1" dirty="0"/>
              <a:t>A) </a:t>
            </a:r>
            <a:r>
              <a:rPr lang="ar-IQ" sz="1400" b="1" dirty="0"/>
              <a:t>والكوانين(</a:t>
            </a:r>
            <a:r>
              <a:rPr lang="en-US" sz="1400" b="1" dirty="0"/>
              <a:t>G).</a:t>
            </a:r>
            <a:br>
              <a:rPr lang="en-US" sz="1400" b="1" dirty="0"/>
            </a:br>
            <a:r>
              <a:rPr lang="en-US" sz="1400" b="1" dirty="0"/>
              <a:t>2- </a:t>
            </a:r>
            <a:r>
              <a:rPr lang="ar-IQ" sz="1400" b="1" dirty="0"/>
              <a:t>البايرمدينات : وتشمل </a:t>
            </a:r>
            <a:r>
              <a:rPr lang="ar-IQ" sz="1400" b="1" dirty="0" err="1"/>
              <a:t>السايتوسين</a:t>
            </a:r>
            <a:r>
              <a:rPr lang="ar-IQ" sz="1400" b="1" dirty="0"/>
              <a:t> (</a:t>
            </a:r>
            <a:r>
              <a:rPr lang="en-US" sz="1400" b="1" dirty="0"/>
              <a:t>C) </a:t>
            </a:r>
            <a:r>
              <a:rPr lang="ar-IQ" sz="1400" b="1" dirty="0" err="1"/>
              <a:t>والثايمين</a:t>
            </a:r>
            <a:r>
              <a:rPr lang="ar-IQ" sz="1400" b="1" dirty="0"/>
              <a:t> (</a:t>
            </a:r>
            <a:r>
              <a:rPr lang="en-US" sz="1400" b="1" dirty="0"/>
              <a:t>T) </a:t>
            </a:r>
            <a:r>
              <a:rPr lang="ar-IQ" sz="1400" b="1" dirty="0"/>
              <a:t>وكذلك اليوراسيل (</a:t>
            </a:r>
            <a:r>
              <a:rPr lang="en-US" sz="1400" b="1" dirty="0"/>
              <a:t>U) </a:t>
            </a:r>
            <a:r>
              <a:rPr lang="ar-IQ" sz="1400" b="1" dirty="0"/>
              <a:t>والذي                                              يدخل في تركيب الحامض النووي </a:t>
            </a:r>
            <a:r>
              <a:rPr lang="en-US" sz="1400" b="1" dirty="0"/>
              <a:t>RNA  </a:t>
            </a:r>
            <a:r>
              <a:rPr lang="ar-IQ" sz="1400" b="1" dirty="0"/>
              <a:t>بدلا عن </a:t>
            </a:r>
            <a:r>
              <a:rPr lang="ar-IQ" sz="1400" b="1" dirty="0" err="1"/>
              <a:t>الثايمين</a:t>
            </a:r>
            <a:r>
              <a:rPr lang="ar-IQ" sz="1400" b="1" dirty="0"/>
              <a:t>.</a:t>
            </a:r>
            <a:br>
              <a:rPr lang="ar-IQ" sz="1400" b="1" dirty="0"/>
            </a:br>
            <a:r>
              <a:rPr lang="ar-IQ" sz="1400" b="1" dirty="0"/>
              <a:t>ترتبط </a:t>
            </a:r>
            <a:r>
              <a:rPr lang="ar-IQ" sz="1400" b="1" dirty="0" err="1"/>
              <a:t>البيورينات</a:t>
            </a:r>
            <a:r>
              <a:rPr lang="ar-IQ" sz="1400" b="1" dirty="0"/>
              <a:t> </a:t>
            </a:r>
            <a:r>
              <a:rPr lang="ar-IQ" sz="1400" b="1" dirty="0" err="1"/>
              <a:t>والبايرمدينات</a:t>
            </a:r>
            <a:r>
              <a:rPr lang="ar-IQ" sz="1400" b="1" dirty="0"/>
              <a:t> مع السكر الخماسي عن طريق اواصر كلايكوسيدية تتكون من ذرة كاربون رقم (1) للسكر الخماسي وذرة النتروجين رقم (1) </a:t>
            </a:r>
            <a:r>
              <a:rPr lang="ar-IQ" sz="1400" b="1" dirty="0" err="1"/>
              <a:t>للبيرمدينات</a:t>
            </a:r>
            <a:r>
              <a:rPr lang="ar-IQ" sz="1400" b="1" dirty="0"/>
              <a:t> وذرة النتروجين رقم (9) </a:t>
            </a:r>
            <a:r>
              <a:rPr lang="ar-IQ" sz="1400" b="1" dirty="0" err="1"/>
              <a:t>للبيورينات</a:t>
            </a:r>
            <a:r>
              <a:rPr lang="ar-IQ" sz="1400" b="1" dirty="0"/>
              <a:t> وتدعى الجزيئة الناتجة عن هذا الارتباط </a:t>
            </a:r>
            <a:r>
              <a:rPr lang="ar-IQ" sz="1400" b="1" dirty="0" err="1"/>
              <a:t>بالنكليوسايد</a:t>
            </a:r>
            <a:r>
              <a:rPr lang="ar-IQ" sz="1400" b="1" dirty="0"/>
              <a:t>. </a:t>
            </a:r>
            <a:br>
              <a:rPr lang="ar-IQ" sz="1400" b="1" dirty="0"/>
            </a:br>
            <a:r>
              <a:rPr lang="ar-IQ" sz="1400" b="1" dirty="0"/>
              <a:t>ولكي يمكن </a:t>
            </a:r>
            <a:r>
              <a:rPr lang="ar-IQ" sz="1400" b="1" dirty="0" err="1"/>
              <a:t>للنكليوسايد</a:t>
            </a:r>
            <a:r>
              <a:rPr lang="ar-IQ" sz="1400" b="1" dirty="0"/>
              <a:t> ان يكون جزأ من الـ </a:t>
            </a:r>
            <a:r>
              <a:rPr lang="en-US" sz="1400" b="1" dirty="0"/>
              <a:t>DNA </a:t>
            </a:r>
            <a:r>
              <a:rPr lang="ar-IQ" sz="1400" b="1" dirty="0"/>
              <a:t>او الـ </a:t>
            </a:r>
            <a:r>
              <a:rPr lang="en-US" sz="1400" b="1" dirty="0"/>
              <a:t>RNA </a:t>
            </a:r>
            <a:r>
              <a:rPr lang="ar-IQ" sz="1400" b="1" dirty="0"/>
              <a:t>فلا بد ان يرتبط اولا مع مجموعة الفوسفات ليكون الوحدة البنائية </a:t>
            </a:r>
            <a:r>
              <a:rPr lang="ar-IQ" sz="1400" b="1" dirty="0" err="1"/>
              <a:t>للاحماض</a:t>
            </a:r>
            <a:r>
              <a:rPr lang="ar-IQ" sz="1400" b="1" dirty="0"/>
              <a:t> النووية والتي تسمى </a:t>
            </a:r>
            <a:r>
              <a:rPr lang="ar-IQ" sz="1400" b="1" dirty="0" err="1"/>
              <a:t>النكليوتايد</a:t>
            </a:r>
            <a:r>
              <a:rPr lang="ar-IQ" sz="1400" b="1" dirty="0"/>
              <a:t>.</a:t>
            </a:r>
            <a:br>
              <a:rPr lang="ar-IQ" sz="1400" b="1" dirty="0"/>
            </a:br>
            <a:r>
              <a:rPr lang="ar-IQ" sz="1400" b="1" dirty="0"/>
              <a:t>        ترتبط </a:t>
            </a:r>
            <a:r>
              <a:rPr lang="ar-IQ" sz="1400" b="1" dirty="0" err="1"/>
              <a:t>النكلوتيدت</a:t>
            </a:r>
            <a:r>
              <a:rPr lang="ar-IQ" sz="1400" b="1" dirty="0"/>
              <a:t> المكونة للحامض النووي عن طريق اواصر كيمياوية تتكون من مجموعة الفوسفات المرتبطة مع ذرة الكربون رقم (5) للسكر الخماسي لاحد </a:t>
            </a:r>
            <a:r>
              <a:rPr lang="ar-IQ" sz="1400" b="1" dirty="0" err="1"/>
              <a:t>النكليوتيدات</a:t>
            </a:r>
            <a:r>
              <a:rPr lang="ar-IQ" sz="1400" b="1" dirty="0"/>
              <a:t> وبين ذرة الكاربون رقم (3) للسكر الخماسي </a:t>
            </a:r>
            <a:r>
              <a:rPr lang="ar-IQ" sz="1400" b="1" dirty="0" err="1"/>
              <a:t>للنكليوتيد</a:t>
            </a:r>
            <a:r>
              <a:rPr lang="ar-IQ" sz="1400" b="1" dirty="0"/>
              <a:t> التالي، وبهذا ستتكون سلسلة من الاواصر القوية التي تدعى </a:t>
            </a:r>
            <a:r>
              <a:rPr lang="ar-IQ" sz="1400" b="1" dirty="0" err="1"/>
              <a:t>بالاواصر</a:t>
            </a:r>
            <a:r>
              <a:rPr lang="ar-IQ" sz="1400" b="1" dirty="0"/>
              <a:t> الفوسفاتية ثنائية الاستر تحمل </a:t>
            </a:r>
            <a:r>
              <a:rPr lang="ar-IQ" sz="1400" b="1" dirty="0" err="1"/>
              <a:t>النكليوتيدات</a:t>
            </a:r>
            <a:r>
              <a:rPr lang="ar-IQ" sz="1400" b="1" dirty="0"/>
              <a:t> مع بعضها على طول شريط الـ </a:t>
            </a:r>
            <a:r>
              <a:rPr lang="en-US" sz="1400" b="1" dirty="0"/>
              <a:t>DNA  </a:t>
            </a:r>
            <a:r>
              <a:rPr lang="ar-IQ" sz="1400" b="1" dirty="0"/>
              <a:t>او </a:t>
            </a:r>
            <a:r>
              <a:rPr lang="en-US" sz="1400" b="1" dirty="0"/>
              <a:t>RNA.</a:t>
            </a:r>
            <a:br>
              <a:rPr lang="en-US" sz="1400" b="1" dirty="0"/>
            </a:br>
            <a:r>
              <a:rPr lang="en-US" sz="1400" b="1" dirty="0"/>
              <a:t>       </a:t>
            </a:r>
            <a:r>
              <a:rPr lang="ar-IQ" sz="1400" b="1" dirty="0"/>
              <a:t>يكون السكر الخماسي ومجموعة الفوسفات العمود الفقري لسلسلة </a:t>
            </a:r>
            <a:r>
              <a:rPr lang="ar-IQ" sz="1400" b="1" dirty="0" err="1"/>
              <a:t>نكليوتيدات</a:t>
            </a:r>
            <a:r>
              <a:rPr lang="ar-IQ" sz="1400" b="1" dirty="0"/>
              <a:t> الـ </a:t>
            </a:r>
            <a:r>
              <a:rPr lang="en-US" sz="1400" b="1" dirty="0"/>
              <a:t>DNA </a:t>
            </a:r>
            <a:r>
              <a:rPr lang="ar-IQ" sz="1400" b="1" dirty="0"/>
              <a:t>في حين تبرز القواعد النتروجينية من هذا العمود الفقري، وبما انها جزيئات مسطحة </a:t>
            </a:r>
            <a:r>
              <a:rPr lang="ar-IQ" sz="1400" b="1" dirty="0" err="1"/>
              <a:t>فانها</a:t>
            </a:r>
            <a:r>
              <a:rPr lang="ar-IQ" sz="1400" b="1" dirty="0"/>
              <a:t> تكون مرتبة الواحدة فوق الاخرى.</a:t>
            </a:r>
            <a:br>
              <a:rPr lang="ar-IQ" sz="1400" b="1" dirty="0"/>
            </a:br>
            <a:r>
              <a:rPr lang="ar-IQ" sz="1400" b="1" dirty="0" smtClean="0"/>
              <a:t>البناء </a:t>
            </a:r>
            <a:r>
              <a:rPr lang="ar-IQ" sz="1400" b="1" dirty="0"/>
              <a:t>التركيبي للّولب المزدوج ( المادة الوراثية </a:t>
            </a:r>
            <a:r>
              <a:rPr lang="en-US" sz="1400" b="1" dirty="0"/>
              <a:t>DNA):</a:t>
            </a:r>
            <a:br>
              <a:rPr lang="en-US" sz="1400" b="1" dirty="0"/>
            </a:br>
            <a:r>
              <a:rPr lang="ar-IQ" sz="1400" b="1" dirty="0" smtClean="0"/>
              <a:t>اوضح </a:t>
            </a:r>
            <a:r>
              <a:rPr lang="ar-IQ" sz="1400" b="1" dirty="0"/>
              <a:t>كل من </a:t>
            </a:r>
            <a:r>
              <a:rPr lang="ar-IQ" sz="1400" b="1" dirty="0" err="1"/>
              <a:t>واطسن</a:t>
            </a:r>
            <a:r>
              <a:rPr lang="ar-IQ" sz="1400" b="1" dirty="0"/>
              <a:t> وكريك </a:t>
            </a:r>
            <a:r>
              <a:rPr lang="ar-IQ" sz="1400" b="1" dirty="0" err="1"/>
              <a:t>لاول</a:t>
            </a:r>
            <a:r>
              <a:rPr lang="ar-IQ" sz="1400" b="1" dirty="0"/>
              <a:t> مرة عام 1953م البنية الحلزونية المزدوجة        </a:t>
            </a:r>
            <a:r>
              <a:rPr lang="ar-IQ" sz="1400" b="1" dirty="0" err="1"/>
              <a:t>لل</a:t>
            </a:r>
            <a:r>
              <a:rPr lang="ar-IQ" sz="1400" b="1" dirty="0"/>
              <a:t>ـ  </a:t>
            </a:r>
            <a:r>
              <a:rPr lang="en-US" sz="1400" b="1" dirty="0"/>
              <a:t>DNA</a:t>
            </a:r>
            <a:r>
              <a:rPr lang="ar-IQ" sz="1400" b="1" dirty="0"/>
              <a:t>حيث وجد هذان العالمان ان الـ </a:t>
            </a:r>
            <a:r>
              <a:rPr lang="en-US" sz="1400" b="1" dirty="0"/>
              <a:t>DNA </a:t>
            </a:r>
            <a:r>
              <a:rPr lang="ar-IQ" sz="1400" b="1" dirty="0"/>
              <a:t>يتكون من سلسلتين متكاملتين تلتفان حول بعضهما ليكونا </a:t>
            </a:r>
            <a:r>
              <a:rPr lang="ar-IQ" sz="1400" b="1" dirty="0" err="1"/>
              <a:t>حلزونا</a:t>
            </a:r>
            <a:r>
              <a:rPr lang="ar-IQ" sz="1400" b="1" dirty="0"/>
              <a:t> مزدوجا منتظما، وتشكل فيه وحدات السكر الخماسي ومجموعة الفوسفات الجزء الخارجي للحلزون، في حين تبرز القواعد النتروجينية من العمود الفقري الى الداخل وبمستوى عمودي على محور الحلزون، وان كل سلسلة تحتوي على عشرة </a:t>
            </a:r>
            <a:r>
              <a:rPr lang="ar-IQ" sz="1400" b="1" dirty="0" err="1"/>
              <a:t>نكليوتيدات</a:t>
            </a:r>
            <a:r>
              <a:rPr lang="ar-IQ" sz="1400" b="1" dirty="0"/>
              <a:t> في كل لفة كاملة .</a:t>
            </a:r>
            <a:br>
              <a:rPr lang="ar-IQ" sz="1400" b="1" dirty="0"/>
            </a:br>
            <a:r>
              <a:rPr lang="ar-IQ" sz="1400" b="1" dirty="0"/>
              <a:t>      ترتبط سلسلتا الحلزون مع بعضهما عن طريق الاواصر الهيدروجينية المتكونة بين ازواج القواعد النتروجينية، حيث يزدوج الادنين دائما مع </a:t>
            </a:r>
            <a:r>
              <a:rPr lang="ar-IQ" sz="1400" b="1" dirty="0" err="1"/>
              <a:t>الثايمين</a:t>
            </a:r>
            <a:r>
              <a:rPr lang="ar-IQ" sz="1400" b="1" dirty="0"/>
              <a:t> باصرتين هيدروجينيتين والكوانين مع </a:t>
            </a:r>
            <a:r>
              <a:rPr lang="ar-IQ" sz="1400" b="1" dirty="0" err="1"/>
              <a:t>السايتوسين</a:t>
            </a:r>
            <a:r>
              <a:rPr lang="ar-IQ" sz="1400" b="1" dirty="0"/>
              <a:t> بثلاث اواصر هيدروجينية. </a:t>
            </a:r>
            <a:br>
              <a:rPr lang="ar-IQ" sz="1400" b="1" dirty="0"/>
            </a:br>
            <a:r>
              <a:rPr lang="ar-IQ" sz="1400" b="1" dirty="0"/>
              <a:t>       لقد وضع كل من </a:t>
            </a:r>
            <a:r>
              <a:rPr lang="ar-IQ" sz="1400" b="1" dirty="0" err="1"/>
              <a:t>واطسن</a:t>
            </a:r>
            <a:r>
              <a:rPr lang="ar-IQ" sz="1400" b="1" dirty="0"/>
              <a:t> وكريك عام 1953 البناء التركيبي </a:t>
            </a:r>
            <a:r>
              <a:rPr lang="ar-IQ" sz="1400" b="1" dirty="0" err="1"/>
              <a:t>لل</a:t>
            </a:r>
            <a:r>
              <a:rPr lang="ar-IQ" sz="1400" b="1" dirty="0"/>
              <a:t>ـ </a:t>
            </a:r>
            <a:r>
              <a:rPr lang="en-US" sz="1400" b="1" dirty="0"/>
              <a:t>DNA </a:t>
            </a:r>
            <a:r>
              <a:rPr lang="ar-IQ" sz="1400" b="1" dirty="0"/>
              <a:t>حيث افترضا ان هناك سلسلتين من البولي </a:t>
            </a:r>
            <a:r>
              <a:rPr lang="ar-IQ" sz="1400" b="1" dirty="0" err="1"/>
              <a:t>نيكليوتيدات</a:t>
            </a:r>
            <a:r>
              <a:rPr lang="ar-IQ" sz="1400" b="1" dirty="0"/>
              <a:t> لتشكل اللولب المزدوج او جزيئة مزدوجة وبتطبيق نماذج العصي والكرات البلاستيكية جربا فكرة وضع العمود الفقري المكون من السكر والفوسفات الى الخارج وجعلا القواعد النتروجينية الى داخل اللولب، </a:t>
            </a:r>
            <a:r>
              <a:rPr lang="ar-IQ" sz="1400" b="1" dirty="0" err="1"/>
              <a:t>ولاجل</a:t>
            </a:r>
            <a:r>
              <a:rPr lang="ar-IQ" sz="1400" b="1" dirty="0"/>
              <a:t> الحصول على تركيب لولبي مستقر يعطي الابعاد الصحيحة للجزيئة وجب ان تكون القاعدة النتروجينية (</a:t>
            </a:r>
            <a:r>
              <a:rPr lang="en-US" sz="1400" b="1" dirty="0"/>
              <a:t>A) </a:t>
            </a:r>
            <a:r>
              <a:rPr lang="ar-IQ" sz="1400" b="1" dirty="0"/>
              <a:t>مقابل القاعدة (</a:t>
            </a:r>
            <a:r>
              <a:rPr lang="en-US" sz="1400" b="1" dirty="0"/>
              <a:t>T) </a:t>
            </a:r>
            <a:r>
              <a:rPr lang="ar-IQ" sz="1400" b="1" dirty="0"/>
              <a:t>وان تكون القاعدة (</a:t>
            </a:r>
            <a:r>
              <a:rPr lang="en-US" sz="1400" b="1" dirty="0"/>
              <a:t>C) </a:t>
            </a:r>
            <a:r>
              <a:rPr lang="ar-IQ" sz="1400" b="1" dirty="0"/>
              <a:t>مقابل القاعدة (</a:t>
            </a:r>
            <a:r>
              <a:rPr lang="en-US" sz="1400" b="1" dirty="0"/>
              <a:t>G) </a:t>
            </a:r>
            <a:r>
              <a:rPr lang="ar-IQ" sz="1400" b="1" dirty="0"/>
              <a:t>وهذا </a:t>
            </a:r>
            <a:r>
              <a:rPr lang="ar-IQ" sz="1400" b="1" dirty="0" err="1"/>
              <a:t>مايطلق</a:t>
            </a:r>
            <a:r>
              <a:rPr lang="ar-IQ" sz="1400" b="1" dirty="0"/>
              <a:t> عليه بالازدواج القاعدي </a:t>
            </a:r>
            <a:r>
              <a:rPr lang="en-US" sz="1400" b="1" dirty="0"/>
              <a:t>pair ــBase  </a:t>
            </a:r>
            <a:r>
              <a:rPr lang="ar-IQ" sz="1400" b="1" dirty="0"/>
              <a:t>كما وجد ان التركيز </a:t>
            </a:r>
            <a:r>
              <a:rPr lang="ar-IQ" sz="1400" b="1" dirty="0" err="1"/>
              <a:t>المولاري</a:t>
            </a:r>
            <a:r>
              <a:rPr lang="ar-IQ" sz="1400" b="1" dirty="0"/>
              <a:t> للقاعدتين (</a:t>
            </a:r>
            <a:r>
              <a:rPr lang="en-US" sz="1400" b="1" dirty="0"/>
              <a:t>A) </a:t>
            </a:r>
            <a:r>
              <a:rPr lang="ar-IQ" sz="1400" b="1" dirty="0"/>
              <a:t>و(</a:t>
            </a:r>
            <a:r>
              <a:rPr lang="en-US" sz="1400" b="1" dirty="0"/>
              <a:t>T) </a:t>
            </a:r>
            <a:r>
              <a:rPr lang="ar-IQ" sz="1400" b="1" dirty="0"/>
              <a:t>متساويان وكذلك فان (</a:t>
            </a:r>
            <a:r>
              <a:rPr lang="en-US" sz="1400" b="1" dirty="0"/>
              <a:t>C = G) . </a:t>
            </a:r>
            <a:br>
              <a:rPr lang="en-US" sz="1400" b="1" dirty="0"/>
            </a:br>
            <a:r>
              <a:rPr lang="en-US" sz="1400" b="1" dirty="0"/>
              <a:t>      </a:t>
            </a:r>
            <a:r>
              <a:rPr lang="ar-IQ" sz="1400" b="1" dirty="0"/>
              <a:t>كما اتضح بان (</a:t>
            </a:r>
            <a:r>
              <a:rPr lang="en-US" sz="1400" b="1" dirty="0"/>
              <a:t>A) </a:t>
            </a:r>
            <a:r>
              <a:rPr lang="ar-IQ" sz="1400" b="1" dirty="0"/>
              <a:t>تتحد مع القاعدة(</a:t>
            </a:r>
            <a:r>
              <a:rPr lang="en-US" sz="1400" b="1" dirty="0"/>
              <a:t>T) </a:t>
            </a:r>
            <a:r>
              <a:rPr lang="ar-IQ" sz="1400" b="1" dirty="0"/>
              <a:t>بواسطة </a:t>
            </a:r>
            <a:r>
              <a:rPr lang="ar-IQ" sz="1400" b="1" dirty="0" err="1"/>
              <a:t>اصرتين</a:t>
            </a:r>
            <a:r>
              <a:rPr lang="ar-IQ" sz="1400" b="1" dirty="0"/>
              <a:t> من الاواصر الهيدروجينية اما القاعدة (</a:t>
            </a:r>
            <a:r>
              <a:rPr lang="en-US" sz="1400" b="1" dirty="0"/>
              <a:t>G) </a:t>
            </a:r>
            <a:r>
              <a:rPr lang="ar-IQ" sz="1400" b="1" dirty="0"/>
              <a:t>فتتحد مع القاعدة (</a:t>
            </a:r>
            <a:r>
              <a:rPr lang="en-US" sz="1400" b="1" dirty="0"/>
              <a:t>C) </a:t>
            </a:r>
            <a:r>
              <a:rPr lang="ar-IQ" sz="1400" b="1" dirty="0"/>
              <a:t>بثلاث اواصر هيدروجينية, كما وجد العلماء بان نســــبة (</a:t>
            </a:r>
            <a:r>
              <a:rPr lang="en-US" sz="1400" b="1" dirty="0"/>
              <a:t>G + C)</a:t>
            </a:r>
            <a:r>
              <a:rPr lang="ar-IQ" sz="1400" b="1" dirty="0"/>
              <a:t>الى نسبة (</a:t>
            </a:r>
            <a:r>
              <a:rPr lang="en-US" sz="1400" b="1" dirty="0"/>
              <a:t>A + T) </a:t>
            </a:r>
            <a:r>
              <a:rPr lang="ar-IQ" sz="1400" b="1" dirty="0"/>
              <a:t>تكون ثابتة للنوع الواحد ومختلفة من نوع الى اخر .  </a:t>
            </a:r>
            <a:br>
              <a:rPr lang="ar-IQ" sz="1400" b="1" dirty="0"/>
            </a:br>
            <a:r>
              <a:rPr lang="ar-IQ" sz="1400" b="1" dirty="0"/>
              <a:t>      ان شكل الحلزون المزدوج والمكون من الجزيئات العملاقة والطويلة لـ </a:t>
            </a:r>
            <a:r>
              <a:rPr lang="en-US" sz="1400" b="1" dirty="0"/>
              <a:t>DNA </a:t>
            </a:r>
            <a:r>
              <a:rPr lang="ar-IQ" sz="1400" b="1" dirty="0"/>
              <a:t>يكون على هيئة سلم او درج حيث يكون العمود الفقري لها من سلسلتين من وحدات السكر والفوسفات بصورة متبادلة اما درجات السلم الحلزوني فهي ازواج القواعد النتروجينية . </a:t>
            </a:r>
            <a:br>
              <a:rPr lang="ar-IQ" sz="1400" b="1" dirty="0"/>
            </a:br>
            <a:r>
              <a:rPr lang="ar-IQ" sz="1400" b="1" dirty="0"/>
              <a:t>       </a:t>
            </a:r>
          </a:p>
        </p:txBody>
      </p:sp>
    </p:spTree>
    <p:extLst>
      <p:ext uri="{BB962C8B-B14F-4D97-AF65-F5344CB8AC3E}">
        <p14:creationId xmlns:p14="http://schemas.microsoft.com/office/powerpoint/2010/main" val="39971957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250706"/>
          </a:xfrm>
        </p:spPr>
        <p:txBody>
          <a:bodyPr>
            <a:normAutofit/>
          </a:bodyPr>
          <a:lstStyle/>
          <a:p>
            <a:pPr algn="r"/>
            <a:r>
              <a:rPr lang="ar-IQ" sz="1400" b="1" dirty="0"/>
              <a:t>توجد (10) قواعد </a:t>
            </a:r>
            <a:r>
              <a:rPr lang="ar-IQ" sz="1400" b="1" dirty="0" err="1"/>
              <a:t>نتروجينية</a:t>
            </a:r>
            <a:r>
              <a:rPr lang="ar-IQ" sz="1400" b="1" dirty="0"/>
              <a:t> مزدوجة في كل لفة من لفات اللولب المزدوج وهذه القواعد تصطف على بعضها البعض وتكون المسافة بين الواحدة والاخرى هي </a:t>
            </a:r>
            <a:r>
              <a:rPr lang="en-US" sz="1400" b="1" dirty="0"/>
              <a:t>A˚ 3.4 </a:t>
            </a:r>
            <a:r>
              <a:rPr lang="ar-IQ" sz="1400" b="1" dirty="0"/>
              <a:t>وبذلك يكون طول اللفة (الدورة الواحدة) </a:t>
            </a:r>
            <a:r>
              <a:rPr lang="en-US" sz="1400" b="1" dirty="0"/>
              <a:t>A˚ 34 </a:t>
            </a:r>
            <a:r>
              <a:rPr lang="ar-IQ" sz="1400" b="1" dirty="0"/>
              <a:t>ويبلغ قطر الحلزون المزدوج حوالي </a:t>
            </a:r>
            <a:r>
              <a:rPr lang="en-US" sz="1400" b="1" dirty="0"/>
              <a:t>A˚ 20 ، </a:t>
            </a:r>
            <a:r>
              <a:rPr lang="ar-IQ" sz="1400" b="1" dirty="0"/>
              <a:t>ولكي يحصل الاستقرار الكيمياوي لجزيئة الـ </a:t>
            </a:r>
            <a:r>
              <a:rPr lang="en-US" sz="1400" b="1" dirty="0"/>
              <a:t>DNA </a:t>
            </a:r>
            <a:r>
              <a:rPr lang="ar-IQ" sz="1400" b="1" dirty="0"/>
              <a:t>يجب ان يكون اتجاه شريطي الـ </a:t>
            </a:r>
            <a:r>
              <a:rPr lang="en-US" sz="1400" b="1" dirty="0"/>
              <a:t>DNA </a:t>
            </a:r>
            <a:r>
              <a:rPr lang="ar-IQ" sz="1400" b="1" dirty="0"/>
              <a:t>متعاكسين </a:t>
            </a:r>
            <a:r>
              <a:rPr lang="ar-IQ" sz="1400" b="1" dirty="0" err="1"/>
              <a:t>فالاول</a:t>
            </a:r>
            <a:r>
              <a:rPr lang="ar-IQ" sz="1400" b="1" dirty="0"/>
              <a:t> يكون باتجاه 3 →5 والاخر يكون باتجاه 5 → 3 . </a:t>
            </a:r>
            <a:br>
              <a:rPr lang="ar-IQ" sz="1400" b="1" dirty="0"/>
            </a:br>
            <a:r>
              <a:rPr lang="ar-IQ" sz="1400" b="1" dirty="0"/>
              <a:t>      وتختلف جزئيات الـ </a:t>
            </a:r>
            <a:r>
              <a:rPr lang="en-US" sz="1400" b="1" dirty="0"/>
              <a:t>DNA </a:t>
            </a:r>
            <a:r>
              <a:rPr lang="ar-IQ" sz="1400" b="1" dirty="0"/>
              <a:t>في مقاومتها للحرارة اعتمادا على طبيعة القواعد النتروجينية الداخلة في تركيبتها. اذ تكون الجزيئات الغنية بالـ </a:t>
            </a:r>
            <a:r>
              <a:rPr lang="en-US" sz="1400" b="1" dirty="0"/>
              <a:t>G + C  </a:t>
            </a:r>
            <a:r>
              <a:rPr lang="ar-IQ" sz="1400" b="1" dirty="0"/>
              <a:t>اكثر مقاومة للحرارة من تلك الغنية بالـ </a:t>
            </a:r>
            <a:r>
              <a:rPr lang="en-US" sz="1400" b="1" dirty="0"/>
              <a:t>A + T , </a:t>
            </a:r>
            <a:r>
              <a:rPr lang="ar-IQ" sz="1400" b="1" dirty="0"/>
              <a:t>وعندما تعرض الحلزون المزدوج الى درجة حرارة عالية بحدود 100م˚ تتكسر جميع الاواصر الهيدروجينية التي تربط السلسلتين ويبتعد الخيطان المتكاملان عن بعضهما وتسمى هذه العملية مسخ الـ </a:t>
            </a:r>
            <a:r>
              <a:rPr lang="en-US" sz="1400" b="1" dirty="0"/>
              <a:t>DNA, </a:t>
            </a:r>
            <a:r>
              <a:rPr lang="ar-IQ" sz="1400" b="1" dirty="0"/>
              <a:t>وبما ان الـ </a:t>
            </a:r>
            <a:r>
              <a:rPr lang="en-US" sz="1400" b="1" dirty="0"/>
              <a:t>G </a:t>
            </a:r>
            <a:r>
              <a:rPr lang="ar-IQ" sz="1400" b="1" dirty="0"/>
              <a:t>ترتبط بالـ </a:t>
            </a:r>
            <a:r>
              <a:rPr lang="en-US" sz="1400" b="1" dirty="0"/>
              <a:t>C </a:t>
            </a:r>
            <a:r>
              <a:rPr lang="ar-IQ" sz="1400" b="1" dirty="0"/>
              <a:t>بواسطة ثلاث اواصر هيدروجينية فان الحرارة اللازمة لفصل خيوط الـ </a:t>
            </a:r>
            <a:r>
              <a:rPr lang="en-US" sz="1400" b="1" dirty="0"/>
              <a:t>DNA </a:t>
            </a:r>
            <a:r>
              <a:rPr lang="ar-IQ" sz="1400" b="1" dirty="0"/>
              <a:t>الغنية بالـ </a:t>
            </a:r>
            <a:r>
              <a:rPr lang="en-US" sz="1400" b="1" dirty="0"/>
              <a:t>G + C </a:t>
            </a:r>
            <a:r>
              <a:rPr lang="ar-IQ" sz="1400" b="1" dirty="0"/>
              <a:t>تكون اعلى من تلك اللازمة لفصل خيوط الـ </a:t>
            </a:r>
            <a:r>
              <a:rPr lang="en-US" sz="1400" b="1" dirty="0"/>
              <a:t>DNA </a:t>
            </a:r>
            <a:r>
              <a:rPr lang="ar-IQ" sz="1400" b="1" dirty="0"/>
              <a:t>الغنية بالـ </a:t>
            </a:r>
            <a:r>
              <a:rPr lang="en-US" sz="1400" b="1" dirty="0"/>
              <a:t>A + T </a:t>
            </a:r>
            <a:r>
              <a:rPr lang="ar-IQ" sz="1400" b="1" dirty="0"/>
              <a:t>التي ترتبط بواسطة اصرين هيدروجينية . </a:t>
            </a:r>
            <a:br>
              <a:rPr lang="ar-IQ" sz="1400" b="1" dirty="0"/>
            </a:br>
            <a:r>
              <a:rPr lang="ar-IQ" sz="1400" b="1" dirty="0"/>
              <a:t> ويمكن اعادة ارتباط خيطي الحلزون الممسوخ كليا وذلك عن طريق التبريد </a:t>
            </a:r>
            <a:r>
              <a:rPr lang="ar-IQ" sz="1400" b="1" dirty="0" err="1"/>
              <a:t>البطيئ</a:t>
            </a:r>
            <a:r>
              <a:rPr lang="ar-IQ" sz="1400" b="1" dirty="0"/>
              <a:t> لمحلول الـ </a:t>
            </a:r>
            <a:r>
              <a:rPr lang="en-US" sz="1400" b="1" dirty="0"/>
              <a:t>DNA </a:t>
            </a:r>
            <a:r>
              <a:rPr lang="ar-IQ" sz="1400" b="1" dirty="0"/>
              <a:t>الممسوخ, حيث تسمح هذه العملية بالتقاء الخيوط المفردة المتكاملة ثم ارتباطها معا عن طريق اعادة بناء الاواصر الهيدروجينية بين الازواج القاعدية لتكوين الحلزون المزدوج . </a:t>
            </a:r>
            <a:br>
              <a:rPr lang="ar-IQ" sz="1400" b="1" dirty="0"/>
            </a:br>
            <a:r>
              <a:rPr lang="ar-IQ" sz="1400" b="1" dirty="0"/>
              <a:t/>
            </a:r>
            <a:br>
              <a:rPr lang="ar-IQ" sz="1400" b="1" dirty="0"/>
            </a:br>
            <a:r>
              <a:rPr lang="ar-IQ" sz="1400" b="1" dirty="0"/>
              <a:t/>
            </a:r>
            <a:br>
              <a:rPr lang="ar-IQ" sz="1400" b="1" dirty="0"/>
            </a:br>
            <a:r>
              <a:rPr lang="ar-IQ" sz="1400" b="1" dirty="0"/>
              <a:t>    تكرار الـ </a:t>
            </a:r>
            <a:r>
              <a:rPr lang="en-US" sz="1400" b="1" dirty="0"/>
              <a:t>DNA (</a:t>
            </a:r>
            <a:r>
              <a:rPr lang="ar-IQ" sz="1400" b="1" dirty="0"/>
              <a:t>تضاعف </a:t>
            </a:r>
            <a:r>
              <a:rPr lang="en-US" sz="1400" b="1" dirty="0"/>
              <a:t>DNA) :</a:t>
            </a:r>
            <a:br>
              <a:rPr lang="en-US" sz="1400" b="1" dirty="0"/>
            </a:br>
            <a:r>
              <a:rPr lang="en-US" sz="1400" b="1" dirty="0"/>
              <a:t>      </a:t>
            </a:r>
            <a:r>
              <a:rPr lang="ar-IQ" sz="1400" b="1" dirty="0"/>
              <a:t>من اجل ان تقوم جزئيات الـ </a:t>
            </a:r>
            <a:r>
              <a:rPr lang="en-US" sz="1400" b="1" dirty="0"/>
              <a:t>DNA  </a:t>
            </a:r>
            <a:r>
              <a:rPr lang="ar-IQ" sz="1400" b="1" dirty="0"/>
              <a:t>بخزن ونقل المعلومات الوراثية بصورة أمينة، لابد ان تكون لها القدرة على التكرار والتضاعف بصورة دقيقة غير قابلة للخطأ بشكل يؤمن حصول الاجيال الناتجة على نفس الكمية والنوعية من المعلومات الوراثية الموجودة عند الاباء. </a:t>
            </a:r>
            <a:br>
              <a:rPr lang="ar-IQ" sz="1400" b="1" dirty="0"/>
            </a:br>
            <a:r>
              <a:rPr lang="ar-IQ" sz="1400" b="1" dirty="0"/>
              <a:t>      أوضح </a:t>
            </a:r>
            <a:r>
              <a:rPr lang="ar-IQ" sz="1400" b="1" dirty="0" err="1"/>
              <a:t>واطسن</a:t>
            </a:r>
            <a:r>
              <a:rPr lang="ar-IQ" sz="1400" b="1" dirty="0"/>
              <a:t> وكريك طريقة تكرار جزيئات الـ </a:t>
            </a:r>
            <a:r>
              <a:rPr lang="en-US" sz="1400" b="1" dirty="0"/>
              <a:t>DNA </a:t>
            </a:r>
            <a:r>
              <a:rPr lang="ar-IQ" sz="1400" b="1" dirty="0"/>
              <a:t>والتي سميت بطريقة التكرار شبة المحافظ </a:t>
            </a:r>
            <a:r>
              <a:rPr lang="ar-IQ" sz="1400" b="1" dirty="0" err="1"/>
              <a:t>بناءا</a:t>
            </a:r>
            <a:r>
              <a:rPr lang="ar-IQ" sz="1400" b="1" dirty="0"/>
              <a:t> على حقيقة تكامل خيطي الحلزون حسب قاعدة الازواج القاعدي . وتفترض هذه الطريقة انفصال خيطي الحلزون عن بعضها في بداية عملية التكرار, حيث يستخدم كل خيط باعتباره قالبا يخلق على اساسه خيط جديد مكمل حسب قاعدة الازدواج القاعدي لينتج عن ذلك </a:t>
            </a:r>
            <a:r>
              <a:rPr lang="ar-IQ" sz="1400" b="1" dirty="0" err="1"/>
              <a:t>حلزونان</a:t>
            </a:r>
            <a:r>
              <a:rPr lang="ar-IQ" sz="1400" b="1" dirty="0"/>
              <a:t> مماثلان للحلزون الاصلي يتكون كل منهما من خيط قديم واخر جديد، وبنفس الطريقة ينتج عن تكرار هذين </a:t>
            </a:r>
            <a:r>
              <a:rPr lang="ar-IQ" sz="1400" b="1" dirty="0" err="1"/>
              <a:t>الحلزونين</a:t>
            </a:r>
            <a:r>
              <a:rPr lang="ar-IQ" sz="1400" b="1" dirty="0"/>
              <a:t> اربعة حلزونات يتكون اثنان منهما من دنا جديدة في كلا الخيطين في حين تحتوي الحلزونات الباقية على خيط جديد واخر مصدره الحلزون    الاصلي ، وهكذا تستمر عملية التكرار بحيث يتضاعف عدد الحلزونات المزدوجة (الكروموسومات )في كل دورة .</a:t>
            </a:r>
            <a:br>
              <a:rPr lang="ar-IQ" sz="1400" b="1" dirty="0"/>
            </a:br>
            <a:endParaRPr lang="ar-IQ" sz="1400" b="1" dirty="0"/>
          </a:p>
        </p:txBody>
      </p:sp>
    </p:spTree>
    <p:extLst>
      <p:ext uri="{BB962C8B-B14F-4D97-AF65-F5344CB8AC3E}">
        <p14:creationId xmlns:p14="http://schemas.microsoft.com/office/powerpoint/2010/main" val="8434698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22714"/>
          </a:xfrm>
        </p:spPr>
        <p:txBody>
          <a:bodyPr>
            <a:normAutofit/>
          </a:bodyPr>
          <a:lstStyle/>
          <a:p>
            <a:pPr algn="r"/>
            <a:r>
              <a:rPr lang="ar-IQ" sz="1400" b="1" dirty="0"/>
              <a:t>وتتم الية تكرار الـ </a:t>
            </a:r>
            <a:r>
              <a:rPr lang="en-US" sz="1400" b="1" dirty="0"/>
              <a:t>DNA </a:t>
            </a:r>
            <a:r>
              <a:rPr lang="ar-IQ" sz="1400" b="1" dirty="0"/>
              <a:t>بوجود انزيم </a:t>
            </a:r>
            <a:r>
              <a:rPr lang="en-US" sz="1400" b="1" dirty="0"/>
              <a:t>Polymerase DNA </a:t>
            </a:r>
            <a:r>
              <a:rPr lang="ar-IQ" sz="1400" b="1" dirty="0" err="1"/>
              <a:t>المسؤل</a:t>
            </a:r>
            <a:r>
              <a:rPr lang="ar-IQ" sz="1400" b="1" dirty="0"/>
              <a:t> عن تخليق خيوط الدنا (</a:t>
            </a:r>
            <a:r>
              <a:rPr lang="en-US" sz="1400" b="1" dirty="0"/>
              <a:t>DNA) </a:t>
            </a:r>
            <a:r>
              <a:rPr lang="ar-IQ" sz="1400" b="1" dirty="0"/>
              <a:t>الجديدة اثناء عملية التكرار شبة المحافظ من خلال اضافة </a:t>
            </a:r>
            <a:r>
              <a:rPr lang="ar-IQ" sz="1400" b="1" dirty="0" err="1"/>
              <a:t>النكليوتيدات</a:t>
            </a:r>
            <a:r>
              <a:rPr lang="ar-IQ" sz="1400" b="1" dirty="0"/>
              <a:t> الجديدة بصورة متعاقبة الى الخيط النامي ويتم ذلك حسب قاعدة الازدواج القاعدي باستخدام الخيط الابوي كقالب </a:t>
            </a:r>
            <a:r>
              <a:rPr lang="en-US" sz="1400" b="1" dirty="0"/>
              <a:t>template </a:t>
            </a:r>
            <a:r>
              <a:rPr lang="ar-IQ" sz="1400" b="1" dirty="0"/>
              <a:t>في هذه العملية , وتبدا عملية التكرار بارتباط البادئ وهو عبارة عن قطعة </a:t>
            </a:r>
            <a:r>
              <a:rPr lang="en-US" sz="1400" b="1" dirty="0"/>
              <a:t>DNA </a:t>
            </a:r>
            <a:r>
              <a:rPr lang="ar-IQ" sz="1400" b="1" dirty="0"/>
              <a:t>او </a:t>
            </a:r>
            <a:r>
              <a:rPr lang="en-US" sz="1400" b="1" dirty="0"/>
              <a:t>RNA </a:t>
            </a:r>
            <a:r>
              <a:rPr lang="ar-IQ" sz="1400" b="1" dirty="0"/>
              <a:t>صغيرة مكملة لتتابع معين في القالب وذات نهاية     0</a:t>
            </a:r>
            <a:r>
              <a:rPr lang="en-US" sz="1400" b="1" dirty="0"/>
              <a:t>H ــ 3 </a:t>
            </a:r>
            <a:r>
              <a:rPr lang="ar-IQ" sz="1400" b="1" dirty="0"/>
              <a:t>حرة . يرتبط هذا البادئ مع الجزء المكمل له من القالب بعدها يبدا انزيم </a:t>
            </a:r>
            <a:r>
              <a:rPr lang="en-US" sz="1400" b="1" dirty="0"/>
              <a:t>DNA polymerase  </a:t>
            </a:r>
            <a:r>
              <a:rPr lang="ar-IQ" sz="1400" b="1" dirty="0" err="1"/>
              <a:t>باضافة</a:t>
            </a:r>
            <a:r>
              <a:rPr lang="ar-IQ" sz="1400" b="1" dirty="0"/>
              <a:t> </a:t>
            </a:r>
            <a:r>
              <a:rPr lang="ar-IQ" sz="1400" b="1" dirty="0" err="1"/>
              <a:t>النكليوتيدات</a:t>
            </a:r>
            <a:r>
              <a:rPr lang="ar-IQ" sz="1400" b="1" dirty="0"/>
              <a:t> واحدة بعد الاخرى الى النهاية  0</a:t>
            </a:r>
            <a:r>
              <a:rPr lang="en-US" sz="1400" b="1" dirty="0"/>
              <a:t>H ــ 3 </a:t>
            </a:r>
            <a:r>
              <a:rPr lang="ar-IQ" sz="1400" b="1" dirty="0"/>
              <a:t>للبادئ وحسب قاعدة الازدواج القاعدي , فاذا كانت القاعدة الموجودة في القالب هي </a:t>
            </a:r>
            <a:r>
              <a:rPr lang="en-US" sz="1400" b="1" dirty="0"/>
              <a:t>A </a:t>
            </a:r>
            <a:r>
              <a:rPr lang="ar-IQ" sz="1400" b="1" dirty="0"/>
              <a:t>فان القاعدة المضافة للخيط الجديد ستكون </a:t>
            </a:r>
            <a:r>
              <a:rPr lang="en-US" sz="1400" b="1" dirty="0"/>
              <a:t>T , </a:t>
            </a:r>
            <a:r>
              <a:rPr lang="ar-IQ" sz="1400" b="1" dirty="0"/>
              <a:t>وستضاف </a:t>
            </a:r>
            <a:r>
              <a:rPr lang="en-US" sz="1400" b="1" dirty="0"/>
              <a:t>C </a:t>
            </a:r>
            <a:r>
              <a:rPr lang="ar-IQ" sz="1400" b="1" dirty="0"/>
              <a:t>مقابل كل </a:t>
            </a:r>
            <a:r>
              <a:rPr lang="en-US" sz="1400" b="1" dirty="0"/>
              <a:t>G , </a:t>
            </a:r>
            <a:r>
              <a:rPr lang="ar-IQ" sz="1400" b="1" dirty="0"/>
              <a:t>وهكذا يستمر الانزيم </a:t>
            </a:r>
            <a:r>
              <a:rPr lang="ar-IQ" sz="1400" b="1" dirty="0" err="1"/>
              <a:t>باضافة</a:t>
            </a:r>
            <a:r>
              <a:rPr lang="ar-IQ" sz="1400" b="1" dirty="0"/>
              <a:t> </a:t>
            </a:r>
            <a:r>
              <a:rPr lang="ar-IQ" sz="1400" b="1" dirty="0" err="1"/>
              <a:t>النكليوتيدات</a:t>
            </a:r>
            <a:r>
              <a:rPr lang="ar-IQ" sz="1400" b="1" dirty="0"/>
              <a:t> واحدة بعد الاخرى الى النهاية  0</a:t>
            </a:r>
            <a:r>
              <a:rPr lang="en-US" sz="1400" b="1" dirty="0"/>
              <a:t>H ــ 3 </a:t>
            </a:r>
            <a:r>
              <a:rPr lang="ar-IQ" sz="1400" b="1" dirty="0"/>
              <a:t>مما يؤدي الى استطالة الخيط الجديد بالاتجاه 5 ← 3   .   </a:t>
            </a:r>
            <a:br>
              <a:rPr lang="ar-IQ" sz="1400" b="1" dirty="0"/>
            </a:br>
            <a:r>
              <a:rPr lang="ar-IQ" sz="1400" b="1" dirty="0"/>
              <a:t>                                    </a:t>
            </a:r>
            <a:r>
              <a:rPr lang="en-US" sz="1400" b="1" dirty="0" smtClean="0"/>
              <a:t/>
            </a:r>
            <a:br>
              <a:rPr lang="en-US" sz="1400" b="1" dirty="0" smtClean="0"/>
            </a:br>
            <a:r>
              <a:rPr lang="en-US" sz="1400" b="1" dirty="0"/>
              <a:t/>
            </a:r>
            <a:br>
              <a:rPr lang="en-US" sz="1400" b="1" dirty="0"/>
            </a:br>
            <a:r>
              <a:rPr lang="en-US" sz="1400" b="1" dirty="0" smtClean="0"/>
              <a:t/>
            </a:r>
            <a:br>
              <a:rPr lang="en-US" sz="1400" b="1" dirty="0" smtClean="0"/>
            </a:br>
            <a:r>
              <a:rPr lang="en-US" sz="1400" b="1" dirty="0"/>
              <a:t/>
            </a:r>
            <a:br>
              <a:rPr lang="en-US" sz="1400" b="1" dirty="0"/>
            </a:br>
            <a:r>
              <a:rPr lang="en-US" sz="1400" b="1" dirty="0" smtClean="0"/>
              <a:t/>
            </a:r>
            <a:br>
              <a:rPr lang="en-US" sz="1400" b="1" dirty="0" smtClean="0"/>
            </a:br>
            <a:r>
              <a:rPr lang="en-US" sz="1400" b="1" dirty="0"/>
              <a:t/>
            </a:r>
            <a:br>
              <a:rPr lang="en-US" sz="1400" b="1" dirty="0"/>
            </a:br>
            <a:r>
              <a:rPr lang="en-US" sz="1400" b="1" dirty="0" smtClean="0"/>
              <a:t/>
            </a:r>
            <a:br>
              <a:rPr lang="en-US" sz="1400" b="1" dirty="0" smtClean="0"/>
            </a:br>
            <a:r>
              <a:rPr lang="en-US" sz="1400" b="1" dirty="0"/>
              <a:t/>
            </a:r>
            <a:br>
              <a:rPr lang="en-US" sz="1400" b="1" dirty="0"/>
            </a:br>
            <a:r>
              <a:rPr lang="en-US" sz="1400" b="1" dirty="0" smtClean="0"/>
              <a:t/>
            </a:r>
            <a:br>
              <a:rPr lang="en-US" sz="1400" b="1" dirty="0" smtClean="0"/>
            </a:br>
            <a:r>
              <a:rPr lang="en-US" sz="1400" b="1" dirty="0"/>
              <a:t/>
            </a:r>
            <a:br>
              <a:rPr lang="en-US" sz="1400" b="1" dirty="0"/>
            </a:br>
            <a:r>
              <a:rPr lang="en-US" sz="1400" b="1" dirty="0"/>
              <a:t>       </a:t>
            </a:r>
            <a:r>
              <a:rPr lang="ar-IQ" sz="1400" b="1" dirty="0"/>
              <a:t>وقد اوضحت الدراسات التي اجريت على بكتريا </a:t>
            </a:r>
            <a:r>
              <a:rPr lang="en-US" sz="1400" b="1" dirty="0"/>
              <a:t>E. coli </a:t>
            </a:r>
            <a:r>
              <a:rPr lang="ar-IQ" sz="1400" b="1" dirty="0"/>
              <a:t>وغيرها من الكائنات الحية ان تكرار الـ </a:t>
            </a:r>
            <a:r>
              <a:rPr lang="en-US" sz="1400" b="1" dirty="0"/>
              <a:t>DNA </a:t>
            </a:r>
            <a:r>
              <a:rPr lang="ar-IQ" sz="1400" b="1" dirty="0"/>
              <a:t>داخل الخلايا عبارة عن عملية انزيمية معقدة يشـترك فيها العديد من الانزيمات والعوامل المساعدة وتمر عملية التكرار بثلاث مراحل هي : </a:t>
            </a:r>
            <a:br>
              <a:rPr lang="ar-IQ" sz="1400" b="1" dirty="0"/>
            </a:br>
            <a:r>
              <a:rPr lang="ar-IQ" sz="1400" b="1" dirty="0"/>
              <a:t>1-	مرحلة بدا التكرار </a:t>
            </a:r>
            <a:br>
              <a:rPr lang="ar-IQ" sz="1400" b="1" dirty="0"/>
            </a:br>
            <a:r>
              <a:rPr lang="ar-IQ" sz="1400" b="1" dirty="0"/>
              <a:t>2-	مرحلة الاستطالة </a:t>
            </a:r>
            <a:br>
              <a:rPr lang="ar-IQ" sz="1400" b="1" dirty="0"/>
            </a:br>
            <a:r>
              <a:rPr lang="ar-IQ" sz="1400" b="1" dirty="0"/>
              <a:t>3-	مرحلة الاستئصال والربط </a:t>
            </a:r>
            <a:br>
              <a:rPr lang="ar-IQ" sz="1400" b="1" dirty="0"/>
            </a:br>
            <a:r>
              <a:rPr lang="ar-IQ" sz="1400" b="1" dirty="0"/>
              <a:t>       اذ يبدا الكروموسوم الدائري (الحلقي) لبكتريا </a:t>
            </a:r>
            <a:r>
              <a:rPr lang="en-US" sz="1400" b="1" dirty="0"/>
              <a:t>E. coli </a:t>
            </a:r>
            <a:r>
              <a:rPr lang="ar-IQ" sz="1400" b="1" dirty="0"/>
              <a:t>دائما من نقطة ثابتة تدعى </a:t>
            </a:r>
            <a:r>
              <a:rPr lang="ar-IQ" sz="1400" b="1" dirty="0" err="1"/>
              <a:t>منشا</a:t>
            </a:r>
            <a:r>
              <a:rPr lang="ar-IQ" sz="1400" b="1" dirty="0"/>
              <a:t> التكرار حيث ينفك خيطا الحلزون في هذه النقطة ويبتعدان عن بعضهما وعندما يبدا انزيم </a:t>
            </a:r>
            <a:r>
              <a:rPr lang="en-US" sz="1400" b="1" dirty="0"/>
              <a:t>DNA polymerase  </a:t>
            </a:r>
            <a:r>
              <a:rPr lang="ar-IQ" sz="1400" b="1" dirty="0"/>
              <a:t>بتخليق خيطين جديدين مكملين للخيطين الابويين ، وكلما استطال الخيطان الجديدان استمر انفصال خيطي الحلزون القديم عن بعضهما . وتدعى منطقة انفصال الخيطين الابويين شوكة التكرار . وتستمر استطالة الخيطين الجديدين في كلا الاتجاهين الى ان يصلا الى نقطة على الكروموسوم مقابلة </a:t>
            </a:r>
            <a:r>
              <a:rPr lang="ar-IQ" sz="1400" b="1" dirty="0" err="1"/>
              <a:t>لمنشا</a:t>
            </a:r>
            <a:r>
              <a:rPr lang="ar-IQ" sz="1400" b="1" dirty="0"/>
              <a:t> التكرار تسمى النهاية </a:t>
            </a:r>
            <a:r>
              <a:rPr lang="en-US" sz="1400" b="1" dirty="0"/>
              <a:t>terminus </a:t>
            </a:r>
            <a:r>
              <a:rPr lang="ar-IQ" sz="1400" b="1" dirty="0"/>
              <a:t>التي ينفصل عندها الخيطان الابويان انفصالا تاما وتكمل عملية التكرار بتكوين </a:t>
            </a:r>
            <a:r>
              <a:rPr lang="ar-IQ" sz="1400" b="1" dirty="0" err="1"/>
              <a:t>حلزونين</a:t>
            </a:r>
            <a:r>
              <a:rPr lang="ar-IQ" sz="1400" b="1" dirty="0"/>
              <a:t> يتكون كل منهما من خيط جديد واخر قديم . تسمى عملية التكرار هذه التكرار ثنائي الاتجاه وذلك لحدوثه باتجاهين متعاكسين حيث يتم تخليق 50% من الدنا الجديدة في كل اتجاه . </a:t>
            </a:r>
            <a:br>
              <a:rPr lang="ar-IQ" sz="1400" b="1" dirty="0"/>
            </a:br>
            <a:endParaRPr lang="ar-IQ" sz="1400" b="1"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41780" y="1844824"/>
            <a:ext cx="4536504" cy="21053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929038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22714"/>
          </a:xfrm>
        </p:spPr>
        <p:txBody>
          <a:bodyPr>
            <a:normAutofit/>
          </a:bodyPr>
          <a:lstStyle/>
          <a:p>
            <a:pPr algn="r"/>
            <a:r>
              <a:rPr lang="ar-IQ" sz="1400" b="1" dirty="0"/>
              <a:t> هذا فيما يخص </a:t>
            </a:r>
            <a:r>
              <a:rPr lang="ar-IQ" sz="1400" b="1" dirty="0" err="1"/>
              <a:t>تكراركروموسوم</a:t>
            </a:r>
            <a:r>
              <a:rPr lang="ar-IQ" sz="1400" b="1" dirty="0"/>
              <a:t> البكتريا , أما في حالة الخلايا حقيقية النواة فأنها تمتلك أكثر من منشأ تكرار واحد في الكروموسوم ويعود السبب في ذلك الى كبر حجم  كروموسوماتها مقارنة بكروموسوم البكتريا , أذ يبدأ التكرار في </a:t>
            </a:r>
            <a:r>
              <a:rPr lang="ar-IQ" sz="1400" b="1" dirty="0" err="1"/>
              <a:t>المناشئ</a:t>
            </a:r>
            <a:r>
              <a:rPr lang="ar-IQ" sz="1400" b="1" dirty="0"/>
              <a:t> المختلفة وتتم </a:t>
            </a:r>
            <a:r>
              <a:rPr lang="ar-IQ" sz="1400" b="1" dirty="0" err="1"/>
              <a:t>ألأستطالة</a:t>
            </a:r>
            <a:r>
              <a:rPr lang="ar-IQ" sz="1400" b="1" dirty="0"/>
              <a:t> في كلأ </a:t>
            </a:r>
            <a:r>
              <a:rPr lang="ar-IQ" sz="1400" b="1" dirty="0" err="1"/>
              <a:t>ألأتجاهين</a:t>
            </a:r>
            <a:r>
              <a:rPr lang="ar-IQ" sz="1400" b="1" dirty="0"/>
              <a:t> الى أن تلتقي أجزاء الخيوط الجديدة مع بعضها لتكوين خيوط جديدة كاملة . </a:t>
            </a:r>
            <a:br>
              <a:rPr lang="ar-IQ" sz="1400" b="1" dirty="0"/>
            </a:br>
            <a:r>
              <a:rPr lang="ar-IQ" sz="1400" b="1" dirty="0"/>
              <a:t>الاستنساخ والترجمة : </a:t>
            </a:r>
            <a:br>
              <a:rPr lang="ar-IQ" sz="1400" b="1" dirty="0"/>
            </a:br>
            <a:r>
              <a:rPr lang="ar-IQ" sz="1400" b="1" dirty="0"/>
              <a:t>أن عملية تحويل المعلومات  الوراثية المخزونة في ألجين إلى بروتين فعال تسمى عملية تعبير الجين وتمر بمرحلتين أساسيتين هما الاستنساخ والترجمة، حيث تستنسخ المعلومات الوراثية المجودة في الـ </a:t>
            </a:r>
            <a:r>
              <a:rPr lang="en-US" sz="1400" b="1" dirty="0"/>
              <a:t>DNA </a:t>
            </a:r>
            <a:r>
              <a:rPr lang="ar-IQ" sz="1400" b="1" dirty="0"/>
              <a:t>إلى جزيئة رنا رسول (</a:t>
            </a:r>
            <a:r>
              <a:rPr lang="en-US" sz="1400" b="1" dirty="0"/>
              <a:t>mRNA) </a:t>
            </a:r>
            <a:r>
              <a:rPr lang="ar-IQ" sz="1400" b="1" dirty="0"/>
              <a:t>ثم تقوم </a:t>
            </a:r>
            <a:r>
              <a:rPr lang="ar-IQ" sz="1400" b="1" dirty="0" err="1"/>
              <a:t>الرايبوسومات</a:t>
            </a:r>
            <a:r>
              <a:rPr lang="ar-IQ" sz="1400" b="1" dirty="0"/>
              <a:t> بترجمة هذه المعلومات المستنسخة </a:t>
            </a:r>
            <a:r>
              <a:rPr lang="ar-IQ" sz="1400" b="1" dirty="0" err="1"/>
              <a:t>لانتاج</a:t>
            </a:r>
            <a:r>
              <a:rPr lang="ar-IQ" sz="1400" b="1" dirty="0"/>
              <a:t> البروتين .</a:t>
            </a:r>
            <a:br>
              <a:rPr lang="ar-IQ" sz="1400" b="1" dirty="0"/>
            </a:br>
            <a:r>
              <a:rPr lang="ar-IQ" sz="1400" b="1" dirty="0"/>
              <a:t>كما تشمل هذه العملية عددا من عمليات التحوير على البروتين الناتج وذلك </a:t>
            </a:r>
            <a:r>
              <a:rPr lang="ar-IQ" sz="1400" b="1" dirty="0" err="1"/>
              <a:t>لاعطائه</a:t>
            </a:r>
            <a:r>
              <a:rPr lang="ar-IQ" sz="1400" b="1" dirty="0"/>
              <a:t> شكله النهائي الفعال.</a:t>
            </a:r>
            <a:br>
              <a:rPr lang="ar-IQ" sz="1400" b="1" dirty="0"/>
            </a:br>
            <a:r>
              <a:rPr lang="ar-IQ" sz="1400" b="1" dirty="0"/>
              <a:t>1- الاستنساخ: </a:t>
            </a:r>
            <a:r>
              <a:rPr lang="en-US" sz="1400" b="1" dirty="0"/>
              <a:t>Transcription</a:t>
            </a:r>
            <a:br>
              <a:rPr lang="en-US" sz="1400" b="1" dirty="0"/>
            </a:br>
            <a:r>
              <a:rPr lang="en-US" sz="1400" b="1" dirty="0"/>
              <a:t>       </a:t>
            </a:r>
            <a:r>
              <a:rPr lang="ar-IQ" sz="1400" b="1" dirty="0"/>
              <a:t>تبدا هذه العملية بتباعد خيطي حلزون الدنا عن بعضهما، ثم يستخدم احدهما قالبا لتخليق جزيئة </a:t>
            </a:r>
            <a:r>
              <a:rPr lang="en-US" sz="1400" b="1" dirty="0"/>
              <a:t>mRNA </a:t>
            </a:r>
            <a:r>
              <a:rPr lang="ar-IQ" sz="1400" b="1" dirty="0"/>
              <a:t>التي تنسلخ فيما بعد عن قالب الدنا لتقوم بنقل المعلومات الوراثية الى مواقع صنع البروتينات وهي </a:t>
            </a:r>
            <a:r>
              <a:rPr lang="ar-IQ" sz="1400" b="1" dirty="0" err="1"/>
              <a:t>الرايبوسومات</a:t>
            </a:r>
            <a:r>
              <a:rPr lang="ar-IQ" sz="1400" b="1" dirty="0"/>
              <a:t> التي تقوم بعملية الترجمة .</a:t>
            </a:r>
            <a:br>
              <a:rPr lang="ar-IQ" sz="1400" b="1" dirty="0"/>
            </a:br>
            <a:r>
              <a:rPr lang="ar-IQ" sz="1400" b="1" dirty="0"/>
              <a:t>2- الترجمة :  </a:t>
            </a:r>
            <a:r>
              <a:rPr lang="en-US" sz="1400" b="1" dirty="0"/>
              <a:t>Translation            </a:t>
            </a:r>
            <a:br>
              <a:rPr lang="en-US" sz="1400" b="1" dirty="0"/>
            </a:br>
            <a:r>
              <a:rPr lang="en-US" sz="1400" b="1" dirty="0"/>
              <a:t>        </a:t>
            </a:r>
            <a:r>
              <a:rPr lang="ar-IQ" sz="1400" b="1" dirty="0"/>
              <a:t>تشترك في عملية </a:t>
            </a:r>
            <a:r>
              <a:rPr lang="ar-IQ" sz="1400" b="1" dirty="0" err="1"/>
              <a:t>النرجمة</a:t>
            </a:r>
            <a:r>
              <a:rPr lang="ar-IQ" sz="1400" b="1" dirty="0"/>
              <a:t> ثلاث انواع من الحامض النووي </a:t>
            </a:r>
            <a:r>
              <a:rPr lang="en-US" sz="1400" b="1" dirty="0"/>
              <a:t>RNA  </a:t>
            </a:r>
            <a:r>
              <a:rPr lang="ar-IQ" sz="1400" b="1" dirty="0"/>
              <a:t>هي</a:t>
            </a:r>
            <a:r>
              <a:rPr lang="en-US" sz="1400" b="1" dirty="0"/>
              <a:t>m RNA </a:t>
            </a:r>
            <a:r>
              <a:rPr lang="ar-IQ" sz="1400" b="1" dirty="0"/>
              <a:t>و  </a:t>
            </a:r>
            <a:r>
              <a:rPr lang="en-US" sz="1400" b="1" dirty="0" err="1"/>
              <a:t>tRNA</a:t>
            </a:r>
            <a:r>
              <a:rPr lang="en-US" sz="1400" b="1" dirty="0"/>
              <a:t>   </a:t>
            </a:r>
            <a:r>
              <a:rPr lang="ar-IQ" sz="1400" b="1" dirty="0"/>
              <a:t>و</a:t>
            </a:r>
            <a:r>
              <a:rPr lang="en-US" sz="1400" b="1" dirty="0"/>
              <a:t>r RNA  </a:t>
            </a:r>
            <a:r>
              <a:rPr lang="ar-IQ" sz="1400" b="1" dirty="0" err="1"/>
              <a:t>بالاضافة</a:t>
            </a:r>
            <a:r>
              <a:rPr lang="ar-IQ" sz="1400" b="1" dirty="0"/>
              <a:t> الى انواع مختلفة من الانزيمات والبروتينات التي تعمل معا </a:t>
            </a:r>
            <a:r>
              <a:rPr lang="ar-IQ" sz="1400" b="1" dirty="0" err="1"/>
              <a:t>لانتاج</a:t>
            </a:r>
            <a:r>
              <a:rPr lang="ar-IQ" sz="1400" b="1" dirty="0"/>
              <a:t> البروتين . فبعد ايصال المعلومات الوراثية بواسطة </a:t>
            </a:r>
            <a:r>
              <a:rPr lang="en-US" sz="1400" b="1" dirty="0"/>
              <a:t>mRNA  </a:t>
            </a:r>
            <a:r>
              <a:rPr lang="ar-IQ" sz="1400" b="1" dirty="0"/>
              <a:t>يعمل </a:t>
            </a:r>
            <a:r>
              <a:rPr lang="ar-IQ" sz="1400" b="1" dirty="0" err="1"/>
              <a:t>الرنا</a:t>
            </a:r>
            <a:r>
              <a:rPr lang="ar-IQ" sz="1400" b="1" dirty="0"/>
              <a:t> </a:t>
            </a:r>
            <a:r>
              <a:rPr lang="ar-IQ" sz="1400" b="1" dirty="0" err="1"/>
              <a:t>الرايبوسومي</a:t>
            </a:r>
            <a:r>
              <a:rPr lang="ar-IQ" sz="1400" b="1" dirty="0"/>
              <a:t> </a:t>
            </a:r>
            <a:r>
              <a:rPr lang="en-US" sz="1400" b="1" dirty="0" err="1"/>
              <a:t>rRNA</a:t>
            </a:r>
            <a:r>
              <a:rPr lang="en-US" sz="1400" b="1" dirty="0"/>
              <a:t> </a:t>
            </a:r>
            <a:r>
              <a:rPr lang="ar-IQ" sz="1400" b="1" dirty="0"/>
              <a:t>باعتباره منصة لتخليق السلسلة </a:t>
            </a:r>
            <a:r>
              <a:rPr lang="ar-IQ" sz="1400" b="1" dirty="0" err="1"/>
              <a:t>الببتيدية</a:t>
            </a:r>
            <a:r>
              <a:rPr lang="ar-IQ" sz="1400" b="1" dirty="0"/>
              <a:t> المتعددة في حين يقوم </a:t>
            </a:r>
            <a:r>
              <a:rPr lang="ar-IQ" sz="1400" b="1" dirty="0" err="1"/>
              <a:t>الرنا</a:t>
            </a:r>
            <a:r>
              <a:rPr lang="ar-IQ" sz="1400" b="1" dirty="0"/>
              <a:t> الناقل </a:t>
            </a:r>
            <a:r>
              <a:rPr lang="en-US" sz="1400" b="1" dirty="0" err="1"/>
              <a:t>tRNA</a:t>
            </a:r>
            <a:r>
              <a:rPr lang="en-US" sz="1400" b="1" dirty="0"/>
              <a:t> </a:t>
            </a:r>
            <a:r>
              <a:rPr lang="ar-IQ" sz="1400" b="1" dirty="0"/>
              <a:t>بالتفاعل مع الحوامض الامينية ليؤمن اضافتها بالشكل الصحيح الى سلسلة البروتين النامية . تترجم </a:t>
            </a:r>
            <a:r>
              <a:rPr lang="ar-IQ" sz="1400" b="1" dirty="0" err="1"/>
              <a:t>الرايبوسومات</a:t>
            </a:r>
            <a:r>
              <a:rPr lang="ar-IQ" sz="1400" b="1" dirty="0"/>
              <a:t> المعلومات الوراثية عن طريق </a:t>
            </a:r>
            <a:r>
              <a:rPr lang="ar-IQ" sz="1400" b="1" dirty="0" err="1"/>
              <a:t>قرائتها</a:t>
            </a:r>
            <a:r>
              <a:rPr lang="ar-IQ" sz="1400" b="1" dirty="0"/>
              <a:t> للشفرات الوراثية في جزيئة </a:t>
            </a:r>
            <a:r>
              <a:rPr lang="ar-IQ" sz="1400" b="1" dirty="0" err="1"/>
              <a:t>الرنا</a:t>
            </a:r>
            <a:r>
              <a:rPr lang="ar-IQ" sz="1400" b="1" dirty="0"/>
              <a:t> الرسول </a:t>
            </a:r>
            <a:r>
              <a:rPr lang="en-US" sz="1400" b="1" dirty="0"/>
              <a:t>mRNA،  </a:t>
            </a:r>
            <a:r>
              <a:rPr lang="ar-IQ" sz="1400" b="1" dirty="0"/>
              <a:t>وتتكون كل شفرة من ثلاث </a:t>
            </a:r>
            <a:r>
              <a:rPr lang="ar-IQ" sz="1400" b="1" dirty="0" err="1"/>
              <a:t>نكليوتيدات</a:t>
            </a:r>
            <a:r>
              <a:rPr lang="ar-IQ" sz="1400" b="1" dirty="0"/>
              <a:t> تسمى </a:t>
            </a:r>
            <a:r>
              <a:rPr lang="ar-IQ" sz="1400" b="1" dirty="0" err="1"/>
              <a:t>كودون</a:t>
            </a:r>
            <a:r>
              <a:rPr lang="ar-IQ" sz="1400" b="1" dirty="0"/>
              <a:t> (</a:t>
            </a:r>
            <a:r>
              <a:rPr lang="en-US" sz="1400" b="1" dirty="0"/>
              <a:t>Codon) </a:t>
            </a:r>
            <a:r>
              <a:rPr lang="ar-IQ" sz="1400" b="1" dirty="0"/>
              <a:t>تختص بحامض اميني معين، ويتم التعرف على الشفرة (</a:t>
            </a:r>
            <a:r>
              <a:rPr lang="ar-IQ" sz="1400" b="1" dirty="0" err="1"/>
              <a:t>الكودون</a:t>
            </a:r>
            <a:r>
              <a:rPr lang="ar-IQ" sz="1400" b="1" dirty="0"/>
              <a:t>) بواسطة ضد الشفرة (</a:t>
            </a:r>
            <a:r>
              <a:rPr lang="en-US" sz="1400" b="1" dirty="0"/>
              <a:t>anticodon) </a:t>
            </a:r>
            <a:r>
              <a:rPr lang="ar-IQ" sz="1400" b="1" dirty="0"/>
              <a:t>الموجودة على جزيئة </a:t>
            </a:r>
            <a:r>
              <a:rPr lang="ar-IQ" sz="1400" b="1" dirty="0" err="1"/>
              <a:t>الرنا</a:t>
            </a:r>
            <a:r>
              <a:rPr lang="ar-IQ" sz="1400" b="1" dirty="0"/>
              <a:t> الناقل </a:t>
            </a:r>
            <a:r>
              <a:rPr lang="en-US" sz="1400" b="1" dirty="0" err="1"/>
              <a:t>tRNA</a:t>
            </a:r>
            <a:r>
              <a:rPr lang="en-US" sz="1400" b="1" dirty="0"/>
              <a:t> </a:t>
            </a:r>
            <a:r>
              <a:rPr lang="ar-IQ" sz="1400" b="1" dirty="0"/>
              <a:t>المرتبطة بحامض اميني معين . وهكذا كلما قرأ </a:t>
            </a:r>
            <a:r>
              <a:rPr lang="ar-IQ" sz="1400" b="1" dirty="0" err="1"/>
              <a:t>الريبوسوم</a:t>
            </a:r>
            <a:r>
              <a:rPr lang="ar-IQ" sz="1400" b="1" dirty="0"/>
              <a:t> مشفر معين تقوم جزيئة الـ </a:t>
            </a:r>
            <a:r>
              <a:rPr lang="en-US" sz="1400" b="1" dirty="0" err="1"/>
              <a:t>tRNA</a:t>
            </a:r>
            <a:r>
              <a:rPr lang="en-US" sz="1400" b="1" dirty="0"/>
              <a:t> </a:t>
            </a:r>
            <a:r>
              <a:rPr lang="ar-IQ" sz="1400" b="1" dirty="0" err="1"/>
              <a:t>باضافة</a:t>
            </a:r>
            <a:r>
              <a:rPr lang="ar-IQ" sz="1400" b="1" dirty="0"/>
              <a:t> الحامض الاميني المناسب الى سلسلة </a:t>
            </a:r>
            <a:r>
              <a:rPr lang="ar-IQ" sz="1400" b="1" dirty="0" err="1"/>
              <a:t>الببتيد</a:t>
            </a:r>
            <a:r>
              <a:rPr lang="ar-IQ" sz="1400" b="1" dirty="0"/>
              <a:t> المتعدد . </a:t>
            </a:r>
            <a:br>
              <a:rPr lang="ar-IQ" sz="1400" b="1" dirty="0"/>
            </a:br>
            <a:r>
              <a:rPr lang="ar-IQ" sz="1400" b="1" dirty="0"/>
              <a:t>الصفات العامة الاستنساخ : </a:t>
            </a:r>
            <a:br>
              <a:rPr lang="ar-IQ" sz="1400" b="1" dirty="0"/>
            </a:br>
            <a:r>
              <a:rPr lang="ar-IQ" sz="1400" b="1" dirty="0"/>
              <a:t>      الاستنساخ هو عملية تحويل المعلومات الوراثية المخزونة في الـ </a:t>
            </a:r>
            <a:r>
              <a:rPr lang="en-US" sz="1400" b="1" dirty="0"/>
              <a:t>DNA </a:t>
            </a:r>
            <a:r>
              <a:rPr lang="ar-IQ" sz="1400" b="1" dirty="0"/>
              <a:t>الى معلومات وراثية مخزونة في جزيئة </a:t>
            </a:r>
            <a:r>
              <a:rPr lang="ar-IQ" sz="1400" b="1" dirty="0" err="1"/>
              <a:t>الرنا</a:t>
            </a:r>
            <a:r>
              <a:rPr lang="ar-IQ" sz="1400" b="1" dirty="0"/>
              <a:t> الرسول </a:t>
            </a:r>
            <a:r>
              <a:rPr lang="en-US" sz="1400" b="1" dirty="0"/>
              <a:t>mRNA </a:t>
            </a:r>
            <a:r>
              <a:rPr lang="ar-IQ" sz="1400" b="1" dirty="0"/>
              <a:t>التي تقوم بنقل هذه المعلومات الى مواضع صنع البروتينات في الخلية،  يقوم انزيم الاستنساخ </a:t>
            </a:r>
            <a:r>
              <a:rPr lang="en-US" sz="1400" b="1" dirty="0"/>
              <a:t>RNA polymerase </a:t>
            </a:r>
            <a:r>
              <a:rPr lang="ar-IQ" sz="1400" b="1" dirty="0"/>
              <a:t>باستنساخ الجين الى جزيئة رنا رسول  </a:t>
            </a:r>
            <a:r>
              <a:rPr lang="en-US" sz="1400" b="1" dirty="0"/>
              <a:t>mRNA </a:t>
            </a:r>
            <a:r>
              <a:rPr lang="ar-IQ" sz="1400" b="1" dirty="0"/>
              <a:t>بعملية مشابهة لعملية تكرار الدنا </a:t>
            </a:r>
            <a:r>
              <a:rPr lang="en-US" sz="1400" b="1" dirty="0"/>
              <a:t>DNA </a:t>
            </a:r>
            <a:r>
              <a:rPr lang="ar-IQ" sz="1400" b="1" dirty="0"/>
              <a:t>وذلك من خلال اضافته </a:t>
            </a:r>
            <a:r>
              <a:rPr lang="ar-IQ" sz="1400" b="1" dirty="0" err="1"/>
              <a:t>للنكليوتيدات</a:t>
            </a:r>
            <a:r>
              <a:rPr lang="ar-IQ" sz="1400" b="1" dirty="0"/>
              <a:t> الجديدة الى خيط </a:t>
            </a:r>
            <a:r>
              <a:rPr lang="ar-IQ" sz="1400" b="1" dirty="0" err="1"/>
              <a:t>الرنا</a:t>
            </a:r>
            <a:r>
              <a:rPr lang="ar-IQ" sz="1400" b="1" dirty="0"/>
              <a:t> الرسولي النامي، مستخدما احد خيطي الحلزون قالبا وحسب قاعدة الازدواج القاعدي، ولكن الاختلاف في هذه الحالة هو اضافة اليوراسيل (</a:t>
            </a:r>
            <a:r>
              <a:rPr lang="en-US" sz="1400" b="1" dirty="0"/>
              <a:t>U) </a:t>
            </a:r>
            <a:r>
              <a:rPr lang="ar-IQ" sz="1400" b="1" dirty="0"/>
              <a:t>الى خيط </a:t>
            </a:r>
            <a:r>
              <a:rPr lang="ar-IQ" sz="1400" b="1" dirty="0" err="1"/>
              <a:t>الرنا</a:t>
            </a:r>
            <a:r>
              <a:rPr lang="ar-IQ" sz="1400" b="1" dirty="0"/>
              <a:t> الرسولي </a:t>
            </a:r>
            <a:r>
              <a:rPr lang="en-US" sz="1400" b="1" dirty="0"/>
              <a:t>mRNA </a:t>
            </a:r>
            <a:r>
              <a:rPr lang="ar-IQ" sz="1400" b="1" dirty="0"/>
              <a:t>النامي بدلا عن </a:t>
            </a:r>
            <a:r>
              <a:rPr lang="ar-IQ" sz="1400" b="1" dirty="0" err="1"/>
              <a:t>الثايمين</a:t>
            </a:r>
            <a:r>
              <a:rPr lang="ar-IQ" sz="1400" b="1" dirty="0"/>
              <a:t> (</a:t>
            </a:r>
            <a:r>
              <a:rPr lang="en-US" sz="1400" b="1" dirty="0"/>
              <a:t>T) </a:t>
            </a:r>
            <a:r>
              <a:rPr lang="ar-IQ" sz="1400" b="1" dirty="0"/>
              <a:t>كلما ظهر ادنين (</a:t>
            </a:r>
            <a:r>
              <a:rPr lang="en-US" sz="1400" b="1" dirty="0"/>
              <a:t>A) </a:t>
            </a:r>
            <a:r>
              <a:rPr lang="ar-IQ" sz="1400" b="1" dirty="0"/>
              <a:t>في قالب الـ </a:t>
            </a:r>
            <a:r>
              <a:rPr lang="en-US" sz="1400" b="1" dirty="0"/>
              <a:t>DNA, </a:t>
            </a:r>
            <a:r>
              <a:rPr lang="ar-IQ" sz="1400" b="1" dirty="0"/>
              <a:t>وباستثناء ذلك فان خيط الدنا يستنـــسخ </a:t>
            </a:r>
            <a:r>
              <a:rPr lang="ar-IQ" sz="1400" b="1" dirty="0" err="1"/>
              <a:t>بامانة</a:t>
            </a:r>
            <a:r>
              <a:rPr lang="ar-IQ" sz="1400" b="1" dirty="0"/>
              <a:t> تامة بواسطـــة انزيم </a:t>
            </a:r>
            <a:r>
              <a:rPr lang="ar-IQ" sz="1400" b="1" dirty="0" err="1"/>
              <a:t>بوليمريز</a:t>
            </a:r>
            <a:r>
              <a:rPr lang="ar-IQ" sz="1400" b="1" dirty="0"/>
              <a:t> </a:t>
            </a:r>
            <a:r>
              <a:rPr lang="ar-IQ" sz="1400" b="1" dirty="0" err="1"/>
              <a:t>الرنــــا</a:t>
            </a:r>
            <a:r>
              <a:rPr lang="ar-IQ" sz="1400" b="1" dirty="0"/>
              <a:t> </a:t>
            </a:r>
            <a:r>
              <a:rPr lang="en-US" sz="1400" b="1" dirty="0"/>
              <a:t>RNA polymerase </a:t>
            </a:r>
            <a:r>
              <a:rPr lang="ar-IQ" sz="1400" b="1" dirty="0"/>
              <a:t>وتكون استطالة خيط </a:t>
            </a:r>
            <a:r>
              <a:rPr lang="en-US" sz="1400" b="1" dirty="0"/>
              <a:t>mRNA </a:t>
            </a:r>
            <a:r>
              <a:rPr lang="ar-IQ" sz="1400" b="1" dirty="0"/>
              <a:t>بالاتجاه 5 ← 3 كما هو الحال عند تكرار الـ</a:t>
            </a:r>
            <a:r>
              <a:rPr lang="en-US" sz="1400" b="1" dirty="0"/>
              <a:t>DNA  . </a:t>
            </a:r>
            <a:r>
              <a:rPr lang="ar-IQ" sz="1400" b="1" dirty="0"/>
              <a:t>لذا تكون قطبية </a:t>
            </a:r>
            <a:r>
              <a:rPr lang="ar-IQ" sz="1400" b="1" dirty="0" err="1"/>
              <a:t>الرنا</a:t>
            </a:r>
            <a:r>
              <a:rPr lang="ar-IQ" sz="1400" b="1" dirty="0"/>
              <a:t> الرسولي </a:t>
            </a:r>
            <a:r>
              <a:rPr lang="en-US" sz="1400" b="1" dirty="0"/>
              <a:t>mRNA </a:t>
            </a:r>
            <a:r>
              <a:rPr lang="ar-IQ" sz="1400" b="1" dirty="0"/>
              <a:t>الناتج مخالفة لقطبية قالب الـ </a:t>
            </a:r>
            <a:r>
              <a:rPr lang="en-US" sz="1400" b="1" dirty="0" smtClean="0"/>
              <a:t>DNA</a:t>
            </a:r>
            <a:r>
              <a:rPr lang="ar-IQ" sz="1400" b="1" dirty="0" smtClean="0"/>
              <a:t>؟</a:t>
            </a:r>
            <a:r>
              <a:rPr lang="en-US" sz="1400" b="1" dirty="0"/>
              <a:t/>
            </a:r>
            <a:br>
              <a:rPr lang="en-US" sz="1400" b="1" dirty="0"/>
            </a:br>
            <a:endParaRPr lang="ar-IQ" sz="1400" b="1" dirty="0"/>
          </a:p>
        </p:txBody>
      </p:sp>
    </p:spTree>
    <p:extLst>
      <p:ext uri="{BB962C8B-B14F-4D97-AF65-F5344CB8AC3E}">
        <p14:creationId xmlns:p14="http://schemas.microsoft.com/office/powerpoint/2010/main" val="35524097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404664"/>
            <a:ext cx="8229600" cy="6453336"/>
          </a:xfrm>
        </p:spPr>
        <p:txBody>
          <a:bodyPr>
            <a:noAutofit/>
          </a:bodyPr>
          <a:lstStyle/>
          <a:p>
            <a:pPr algn="r"/>
            <a:r>
              <a:rPr lang="ar-IQ" sz="1400" b="1" dirty="0"/>
              <a:t>العلاقة بين الـ </a:t>
            </a:r>
            <a:r>
              <a:rPr lang="en-US" sz="1400" b="1" dirty="0"/>
              <a:t>DNA </a:t>
            </a:r>
            <a:r>
              <a:rPr lang="ar-IQ" sz="1400" b="1" dirty="0"/>
              <a:t>والكروموسومات </a:t>
            </a:r>
            <a:br>
              <a:rPr lang="ar-IQ" sz="1400" b="1" dirty="0"/>
            </a:br>
            <a:r>
              <a:rPr lang="ar-IQ" sz="1400" b="1" dirty="0"/>
              <a:t>اي كيفية </a:t>
            </a:r>
            <a:r>
              <a:rPr lang="ar-IQ" sz="1400" b="1" dirty="0" err="1"/>
              <a:t>انتضام</a:t>
            </a:r>
            <a:r>
              <a:rPr lang="ar-IQ" sz="1400" b="1" dirty="0"/>
              <a:t> الـ </a:t>
            </a:r>
            <a:r>
              <a:rPr lang="en-US" sz="1400" b="1" dirty="0"/>
              <a:t>DNA </a:t>
            </a:r>
            <a:r>
              <a:rPr lang="ar-IQ" sz="1400" b="1" dirty="0"/>
              <a:t>ورزمه في الكروموسومات :</a:t>
            </a:r>
            <a:br>
              <a:rPr lang="ar-IQ" sz="1400" b="1" dirty="0"/>
            </a:br>
            <a:r>
              <a:rPr lang="ar-IQ" sz="1400" b="1" dirty="0"/>
              <a:t>     من المسائل التي واجهت علماء الوراثة والوراثة الخلوية هي كيفية انتظام جزيئة الـ </a:t>
            </a:r>
            <a:r>
              <a:rPr lang="en-US" sz="1400" b="1" dirty="0"/>
              <a:t>DNA </a:t>
            </a:r>
            <a:r>
              <a:rPr lang="ar-IQ" sz="1400" b="1" dirty="0"/>
              <a:t>الطويلة جدا في الكروموسومات داخل الخلية . فبينما نجد ان طول الـ </a:t>
            </a:r>
            <a:r>
              <a:rPr lang="en-US" sz="1400" b="1" dirty="0"/>
              <a:t>DNA</a:t>
            </a:r>
            <a:r>
              <a:rPr lang="ar-IQ" sz="1400" b="1" dirty="0"/>
              <a:t>كبيرا جدا نلاحظ بالمقابل ان حجم او طول الخلية النسبي هو اقل من طول الـ </a:t>
            </a:r>
            <a:r>
              <a:rPr lang="en-US" sz="1400" b="1" dirty="0"/>
              <a:t>DNA</a:t>
            </a:r>
            <a:r>
              <a:rPr lang="ar-IQ" sz="1400" b="1" dirty="0"/>
              <a:t>بفارق كبير جدا وحتى لو اخذنا الفيروسات او البكتريا فان المسالة تبدو معقدة جدا. فمثلا في خلية البكتريا </a:t>
            </a:r>
            <a:r>
              <a:rPr lang="en-US" sz="1400" b="1" dirty="0"/>
              <a:t>E. Coli </a:t>
            </a:r>
            <a:r>
              <a:rPr lang="ar-IQ" sz="1400" b="1" dirty="0"/>
              <a:t>يبلغ طولها (2</a:t>
            </a:r>
            <a:r>
              <a:rPr lang="en-US" sz="1400" b="1" dirty="0"/>
              <a:t>nm) </a:t>
            </a:r>
            <a:r>
              <a:rPr lang="ar-IQ" sz="1400" b="1" dirty="0"/>
              <a:t>وقطرها (1</a:t>
            </a:r>
            <a:r>
              <a:rPr lang="en-US" sz="1400" b="1" dirty="0"/>
              <a:t>nm) </a:t>
            </a:r>
            <a:r>
              <a:rPr lang="ar-IQ" sz="1400" b="1" dirty="0"/>
              <a:t>اما حلقة الـ </a:t>
            </a:r>
            <a:r>
              <a:rPr lang="en-US" sz="1400" b="1" dirty="0"/>
              <a:t>DNA</a:t>
            </a:r>
            <a:r>
              <a:rPr lang="ar-IQ" sz="1400" b="1" dirty="0"/>
              <a:t>فيها فتبلغ (1360 </a:t>
            </a:r>
            <a:r>
              <a:rPr lang="en-US" sz="1400" b="1" dirty="0"/>
              <a:t>nm) </a:t>
            </a:r>
            <a:r>
              <a:rPr lang="ar-IQ" sz="1400" b="1" dirty="0"/>
              <a:t>وهو ما يكفي للف الخلية بين (400 ــ 1000) مرة. وفي ذبابة الفاكهة (</a:t>
            </a:r>
            <a:r>
              <a:rPr lang="ar-IQ" sz="1400" b="1" dirty="0" err="1"/>
              <a:t>الدروسفلا</a:t>
            </a:r>
            <a:r>
              <a:rPr lang="ar-IQ" sz="1400" b="1" dirty="0"/>
              <a:t>) يبلغ طول الـ </a:t>
            </a:r>
            <a:r>
              <a:rPr lang="en-US" sz="1400" b="1" dirty="0"/>
              <a:t>DNA (16000) </a:t>
            </a:r>
            <a:r>
              <a:rPr lang="ar-IQ" sz="1400" b="1" dirty="0" err="1"/>
              <a:t>ناتوميتر</a:t>
            </a:r>
            <a:r>
              <a:rPr lang="ar-IQ" sz="1400" b="1" dirty="0"/>
              <a:t> وفي خلايا الانسان يكون طول الـ</a:t>
            </a:r>
            <a:r>
              <a:rPr lang="en-US" sz="1400" b="1" dirty="0"/>
              <a:t>DNA </a:t>
            </a:r>
            <a:r>
              <a:rPr lang="ar-IQ" sz="1400" b="1" dirty="0"/>
              <a:t>في الكروموسومات داخل الخلايا اكثر من مليون </a:t>
            </a:r>
            <a:r>
              <a:rPr lang="ar-IQ" sz="1400" b="1" dirty="0" err="1"/>
              <a:t>ناتوميتر</a:t>
            </a:r>
            <a:r>
              <a:rPr lang="ar-IQ" sz="1400" b="1" dirty="0"/>
              <a:t>, بينما قطر خلايا معظم الكائنات الحية </a:t>
            </a:r>
            <a:r>
              <a:rPr lang="ar-IQ" sz="1400" b="1" dirty="0" err="1"/>
              <a:t>لايتجاوز</a:t>
            </a:r>
            <a:r>
              <a:rPr lang="ar-IQ" sz="1400" b="1" dirty="0"/>
              <a:t> بضع </a:t>
            </a:r>
            <a:r>
              <a:rPr lang="ar-IQ" sz="1400" b="1" dirty="0" err="1"/>
              <a:t>نايتوميترات</a:t>
            </a:r>
            <a:r>
              <a:rPr lang="ar-IQ" sz="1400" b="1" dirty="0"/>
              <a:t>. وعلى هذا الاساس فلابد من نظام معين يتم فيه رزم الـ </a:t>
            </a:r>
            <a:r>
              <a:rPr lang="en-US" sz="1400" b="1" dirty="0"/>
              <a:t>DNA </a:t>
            </a:r>
            <a:r>
              <a:rPr lang="ar-IQ" sz="1400" b="1" dirty="0"/>
              <a:t>في الكروموسومات داخل الخلايا .</a:t>
            </a:r>
            <a:br>
              <a:rPr lang="ar-IQ" sz="1400" b="1" dirty="0"/>
            </a:br>
            <a:r>
              <a:rPr lang="ar-IQ" sz="1400" b="1" dirty="0"/>
              <a:t>       ان عملية رزم الـ </a:t>
            </a:r>
            <a:r>
              <a:rPr lang="en-US" sz="1400" b="1" dirty="0"/>
              <a:t>DNA </a:t>
            </a:r>
            <a:r>
              <a:rPr lang="ar-IQ" sz="1400" b="1" dirty="0"/>
              <a:t>هي من المسائل المهمة في جميع الكائنات الحية (البدائية والراقية) لكنها تبدو اكثر حاجة للاحتكام والتنظيم في الكائنات الراقية (حقيقية النواة) منها في بدائية النواة . وبعد ان اتضح لنا مما سبق بان الـ </a:t>
            </a:r>
            <a:r>
              <a:rPr lang="en-US" sz="1400" b="1" dirty="0"/>
              <a:t>DNA</a:t>
            </a:r>
            <a:r>
              <a:rPr lang="ar-IQ" sz="1400" b="1" dirty="0"/>
              <a:t>يمكن النظر اليه بانه سلسلة طويلة مكونة من ازدواج </a:t>
            </a:r>
            <a:r>
              <a:rPr lang="ar-IQ" sz="1400" b="1" dirty="0" err="1"/>
              <a:t>النيكلوتيدات</a:t>
            </a:r>
            <a:r>
              <a:rPr lang="ar-IQ" sz="1400" b="1" dirty="0"/>
              <a:t>, الا ان الكروموسوم يمكن النظر اليه من حيث الحجم والتركيب البنائي على انه مكون من وحدات </a:t>
            </a:r>
            <a:r>
              <a:rPr lang="ar-IQ" sz="1400" b="1" dirty="0" err="1"/>
              <a:t>كروموسومية</a:t>
            </a:r>
            <a:r>
              <a:rPr lang="ar-IQ" sz="1400" b="1" dirty="0"/>
              <a:t> يطلق عليها اسم </a:t>
            </a:r>
            <a:r>
              <a:rPr lang="ar-IQ" sz="1400" b="1" dirty="0" err="1"/>
              <a:t>النيكلوسومات</a:t>
            </a:r>
            <a:r>
              <a:rPr lang="ar-IQ" sz="1400" b="1" dirty="0"/>
              <a:t> ترتبط مع بعضها بـ  </a:t>
            </a:r>
            <a:r>
              <a:rPr lang="en-US" sz="1400" b="1" dirty="0"/>
              <a:t>DNA </a:t>
            </a:r>
            <a:r>
              <a:rPr lang="ar-IQ" sz="1400" b="1" dirty="0"/>
              <a:t>الفاصل التي يمكن وصفها بحبات المسبحة. وهي تمثل الوحدات التركيبية المتكررة في الكروموسومات </a:t>
            </a:r>
            <a:r>
              <a:rPr lang="ar-IQ" sz="1400" b="1" dirty="0" err="1"/>
              <a:t>وتتالف</a:t>
            </a:r>
            <a:r>
              <a:rPr lang="ar-IQ" sz="1400" b="1" dirty="0"/>
              <a:t> من :</a:t>
            </a:r>
            <a:br>
              <a:rPr lang="ar-IQ" sz="1400" b="1" dirty="0"/>
            </a:br>
            <a:r>
              <a:rPr lang="ar-IQ" sz="1400" b="1" dirty="0"/>
              <a:t>1-	(146) جزيئة من </a:t>
            </a:r>
            <a:r>
              <a:rPr lang="ar-IQ" sz="1400" b="1" dirty="0" err="1"/>
              <a:t>النكليوتيدات</a:t>
            </a:r>
            <a:r>
              <a:rPr lang="ar-IQ" sz="1400" b="1" dirty="0"/>
              <a:t> .</a:t>
            </a:r>
            <a:br>
              <a:rPr lang="ar-IQ" sz="1400" b="1" dirty="0"/>
            </a:br>
            <a:r>
              <a:rPr lang="ar-IQ" sz="1400" b="1" dirty="0"/>
              <a:t>2-	البروتينات القاعدية (</a:t>
            </a:r>
            <a:r>
              <a:rPr lang="ar-IQ" sz="1400" b="1" dirty="0" err="1"/>
              <a:t>الهستونات</a:t>
            </a:r>
            <a:r>
              <a:rPr lang="ar-IQ" sz="1400" b="1" dirty="0"/>
              <a:t>) وهي على خمسة انواع :</a:t>
            </a:r>
            <a:br>
              <a:rPr lang="ar-IQ" sz="1400" b="1" dirty="0"/>
            </a:br>
            <a:r>
              <a:rPr lang="ar-IQ" sz="1400" b="1" dirty="0"/>
              <a:t>     [</a:t>
            </a:r>
            <a:r>
              <a:rPr lang="en-US" sz="1400" b="1" dirty="0"/>
              <a:t>H1, H2a, H2b, H3,H4]، </a:t>
            </a:r>
            <a:r>
              <a:rPr lang="ar-IQ" sz="1400" b="1" dirty="0"/>
              <a:t>ان </a:t>
            </a:r>
            <a:r>
              <a:rPr lang="ar-IQ" sz="1400" b="1" dirty="0" err="1"/>
              <a:t>الهستونات</a:t>
            </a:r>
            <a:r>
              <a:rPr lang="ar-IQ" sz="1400" b="1" dirty="0"/>
              <a:t> من النوع (</a:t>
            </a:r>
            <a:r>
              <a:rPr lang="en-US" sz="1400" b="1" dirty="0"/>
              <a:t>H1) </a:t>
            </a:r>
            <a:r>
              <a:rPr lang="ar-IQ" sz="1400" b="1" dirty="0"/>
              <a:t>يقتصر وجودها على الـ </a:t>
            </a:r>
            <a:r>
              <a:rPr lang="en-US" sz="1400" b="1" dirty="0"/>
              <a:t>DNA </a:t>
            </a:r>
            <a:r>
              <a:rPr lang="ar-IQ" sz="1400" b="1" dirty="0"/>
              <a:t>الفاصل فقط اما الانواع الاربعة الاخرى فهي تشترك في تركيب </a:t>
            </a:r>
            <a:r>
              <a:rPr lang="ar-IQ" sz="1400" b="1" dirty="0" err="1"/>
              <a:t>النيكلوسومات</a:t>
            </a:r>
            <a:r>
              <a:rPr lang="ar-IQ" sz="1400" b="1" dirty="0"/>
              <a:t> . لقد اظهرت الدراسات ان كل </a:t>
            </a:r>
            <a:r>
              <a:rPr lang="ar-IQ" sz="1400" b="1" dirty="0" err="1"/>
              <a:t>نيكلوسوم</a:t>
            </a:r>
            <a:r>
              <a:rPr lang="ar-IQ" sz="1400" b="1" dirty="0"/>
              <a:t> </a:t>
            </a:r>
            <a:r>
              <a:rPr lang="ar-IQ" sz="1400" b="1" dirty="0" err="1"/>
              <a:t>يتالف</a:t>
            </a:r>
            <a:r>
              <a:rPr lang="ar-IQ" sz="1400" b="1" dirty="0"/>
              <a:t> من جزيئتين من كل من </a:t>
            </a:r>
            <a:r>
              <a:rPr lang="ar-IQ" sz="1400" b="1" dirty="0" err="1"/>
              <a:t>الهيستونات</a:t>
            </a:r>
            <a:r>
              <a:rPr lang="ar-IQ" sz="1400" b="1" dirty="0"/>
              <a:t> </a:t>
            </a:r>
            <a:r>
              <a:rPr lang="en-US" sz="1400" b="1" dirty="0"/>
              <a:t>H4 ,H3,H2  H2a ,H2b</a:t>
            </a:r>
            <a:r>
              <a:rPr lang="ar-IQ" sz="1400" b="1" dirty="0"/>
              <a:t>أي ثمانية جزيئات وهي تمثل اللب وتحيط بها قطعة من الـ  </a:t>
            </a:r>
            <a:r>
              <a:rPr lang="en-US" sz="1400" b="1" dirty="0"/>
              <a:t>DNA</a:t>
            </a:r>
            <a:r>
              <a:rPr lang="ar-IQ" sz="1400" b="1" dirty="0"/>
              <a:t>طولها (146) جزيئة من </a:t>
            </a:r>
            <a:r>
              <a:rPr lang="ar-IQ" sz="1400" b="1" dirty="0" err="1"/>
              <a:t>النيكلوتيدات</a:t>
            </a:r>
            <a:r>
              <a:rPr lang="ar-IQ" sz="1400" b="1" dirty="0"/>
              <a:t> تدور حول اللب </a:t>
            </a:r>
            <a:r>
              <a:rPr lang="ar-IQ" sz="1400" b="1" dirty="0" err="1"/>
              <a:t>الهيستوني</a:t>
            </a:r>
            <a:r>
              <a:rPr lang="ar-IQ" sz="1400" b="1" dirty="0"/>
              <a:t> حوالي دورتين . اما الـ </a:t>
            </a:r>
            <a:r>
              <a:rPr lang="en-US" sz="1400" b="1" dirty="0"/>
              <a:t>DNA </a:t>
            </a:r>
            <a:r>
              <a:rPr lang="ar-IQ" sz="1400" b="1" dirty="0"/>
              <a:t>الفاصل </a:t>
            </a:r>
            <a:r>
              <a:rPr lang="ar-IQ" sz="1400" b="1" dirty="0" err="1"/>
              <a:t>فيالف</a:t>
            </a:r>
            <a:r>
              <a:rPr lang="ar-IQ" sz="1400" b="1" dirty="0"/>
              <a:t> من (50 ــ 60) جزئية من </a:t>
            </a:r>
            <a:r>
              <a:rPr lang="ar-IQ" sz="1400" b="1" dirty="0" err="1"/>
              <a:t>النكليوتيدات</a:t>
            </a:r>
            <a:r>
              <a:rPr lang="ar-IQ" sz="1400" b="1" dirty="0"/>
              <a:t> تحيط </a:t>
            </a:r>
            <a:r>
              <a:rPr lang="ar-IQ" sz="1400" b="1" dirty="0" err="1"/>
              <a:t>بالهسيتون</a:t>
            </a:r>
            <a:r>
              <a:rPr lang="ar-IQ" sz="1400" b="1" dirty="0"/>
              <a:t> </a:t>
            </a:r>
            <a:r>
              <a:rPr lang="en-US" sz="1400" b="1" dirty="0"/>
              <a:t>H1 . </a:t>
            </a:r>
            <a:r>
              <a:rPr lang="ar-IQ" sz="1400" b="1" dirty="0"/>
              <a:t>ولكون </a:t>
            </a:r>
            <a:r>
              <a:rPr lang="ar-IQ" sz="1400" b="1" dirty="0" err="1"/>
              <a:t>الهستونات</a:t>
            </a:r>
            <a:r>
              <a:rPr lang="ar-IQ" sz="1400" b="1" dirty="0"/>
              <a:t> القاعدية موجبة الشحنة والـ </a:t>
            </a:r>
            <a:r>
              <a:rPr lang="en-US" sz="1400" b="1" dirty="0"/>
              <a:t>DNA </a:t>
            </a:r>
            <a:r>
              <a:rPr lang="ar-IQ" sz="1400" b="1" dirty="0"/>
              <a:t>سالب الشحنة فان ارتباطها يتحقق عن طريق اواصر ايونية . </a:t>
            </a:r>
            <a:br>
              <a:rPr lang="ar-IQ" sz="1400" b="1" dirty="0"/>
            </a:br>
            <a:r>
              <a:rPr lang="ar-IQ" sz="1400" b="1" dirty="0"/>
              <a:t>      وعلى اية حالة يبدوان الكروموسوم يتضمن جزئية طويلة من الـ </a:t>
            </a:r>
            <a:r>
              <a:rPr lang="en-US" sz="1400" b="1" dirty="0"/>
              <a:t>DNA </a:t>
            </a:r>
            <a:r>
              <a:rPr lang="ar-IQ" sz="1400" b="1" dirty="0"/>
              <a:t>وليس جزيئات متعددة وعلى هذا الاساس فان </a:t>
            </a:r>
            <a:r>
              <a:rPr lang="ar-IQ" sz="1400" b="1" dirty="0" err="1"/>
              <a:t>الكروماتيد</a:t>
            </a:r>
            <a:r>
              <a:rPr lang="ar-IQ" sz="1400" b="1" dirty="0"/>
              <a:t> </a:t>
            </a:r>
            <a:r>
              <a:rPr lang="ar-IQ" sz="1400" b="1" dirty="0" err="1"/>
              <a:t>ماهو</a:t>
            </a:r>
            <a:r>
              <a:rPr lang="ar-IQ" sz="1400" b="1" dirty="0"/>
              <a:t> الا جزيئة واحدة طويلة مفردة من الحلزون المزدوج </a:t>
            </a:r>
            <a:r>
              <a:rPr lang="ar-IQ" sz="1400" b="1" dirty="0" err="1"/>
              <a:t>لل</a:t>
            </a:r>
            <a:r>
              <a:rPr lang="ar-IQ" sz="1400" b="1" dirty="0"/>
              <a:t>ـ</a:t>
            </a:r>
            <a:r>
              <a:rPr lang="en-US" sz="1400" b="1" dirty="0"/>
              <a:t>DNA  </a:t>
            </a:r>
            <a:r>
              <a:rPr lang="ar-IQ" sz="1400" b="1" dirty="0"/>
              <a:t>وهي غير مقطعة, ملولبة ثم تعاد اللولبة لتكوين اللولبة الفائقة والتي تنطوي بدورها لتكوين </a:t>
            </a:r>
            <a:r>
              <a:rPr lang="ar-IQ" sz="1400" b="1" dirty="0" err="1"/>
              <a:t>الكروماتيد</a:t>
            </a:r>
            <a:r>
              <a:rPr lang="ar-IQ" sz="1400" b="1" dirty="0"/>
              <a:t> . </a:t>
            </a:r>
            <a:br>
              <a:rPr lang="ar-IQ" sz="1400" b="1" dirty="0"/>
            </a:br>
            <a:r>
              <a:rPr lang="ar-IQ" sz="1400" b="1" dirty="0"/>
              <a:t>مستويات تنظيم الكروموسوم المختلفة : </a:t>
            </a:r>
            <a:br>
              <a:rPr lang="ar-IQ" sz="1400" b="1" dirty="0"/>
            </a:br>
            <a:r>
              <a:rPr lang="ar-IQ" sz="1400" b="1" dirty="0"/>
              <a:t>1- الحلزون المزدوج للحامض </a:t>
            </a:r>
            <a:r>
              <a:rPr lang="en-US" sz="1400" b="1" dirty="0"/>
              <a:t>DNA </a:t>
            </a:r>
            <a:r>
              <a:rPr lang="ar-IQ" sz="1400" b="1" dirty="0"/>
              <a:t>وهو مؤلف من ازدواج </a:t>
            </a:r>
            <a:r>
              <a:rPr lang="ar-IQ" sz="1400" b="1" dirty="0" err="1"/>
              <a:t>النكليوتيدات</a:t>
            </a:r>
            <a:r>
              <a:rPr lang="ar-IQ" sz="1400" b="1" dirty="0"/>
              <a:t> . </a:t>
            </a:r>
            <a:br>
              <a:rPr lang="ar-IQ" sz="1400" b="1" dirty="0"/>
            </a:br>
            <a:r>
              <a:rPr lang="ar-IQ" sz="1400" b="1" dirty="0"/>
              <a:t>2- الياف </a:t>
            </a:r>
            <a:r>
              <a:rPr lang="ar-IQ" sz="1400" b="1" dirty="0" err="1"/>
              <a:t>الكروماتين</a:t>
            </a:r>
            <a:r>
              <a:rPr lang="ar-IQ" sz="1400" b="1" dirty="0"/>
              <a:t> وهي ناتجة من اقتران </a:t>
            </a:r>
            <a:r>
              <a:rPr lang="ar-IQ" sz="1400" b="1" dirty="0" err="1"/>
              <a:t>الهستونات</a:t>
            </a:r>
            <a:r>
              <a:rPr lang="ar-IQ" sz="1400" b="1" dirty="0"/>
              <a:t> مع شريطي الـ</a:t>
            </a:r>
            <a:r>
              <a:rPr lang="en-US" sz="1400" b="1" dirty="0"/>
              <a:t>DNA  </a:t>
            </a:r>
            <a:r>
              <a:rPr lang="ar-IQ" sz="1400" b="1" dirty="0"/>
              <a:t>لتكوين سلسلة من </a:t>
            </a:r>
            <a:r>
              <a:rPr lang="ar-IQ" sz="1400" b="1" dirty="0" err="1"/>
              <a:t>النكليوسومات</a:t>
            </a:r>
            <a:r>
              <a:rPr lang="ar-IQ" sz="1400" b="1" dirty="0"/>
              <a:t> يفصل بعضها عن بعض الـ</a:t>
            </a:r>
            <a:r>
              <a:rPr lang="en-US" sz="1400" b="1" dirty="0"/>
              <a:t>DNA </a:t>
            </a:r>
            <a:r>
              <a:rPr lang="ar-IQ" sz="1400" b="1" dirty="0"/>
              <a:t>الفاصل ويبلغ قطر الليفة </a:t>
            </a:r>
            <a:r>
              <a:rPr lang="ar-IQ" sz="1400" b="1" dirty="0" err="1"/>
              <a:t>الكروماتينية</a:t>
            </a:r>
            <a:r>
              <a:rPr lang="ar-IQ" sz="1400" b="1" dirty="0"/>
              <a:t>       حوالي (10) </a:t>
            </a:r>
            <a:r>
              <a:rPr lang="en-US" sz="1400" b="1" dirty="0"/>
              <a:t>nm (</a:t>
            </a:r>
            <a:r>
              <a:rPr lang="ar-IQ" sz="1400" b="1" dirty="0"/>
              <a:t>أي نفس قطر جزئية </a:t>
            </a:r>
            <a:r>
              <a:rPr lang="ar-IQ" sz="1400" b="1" dirty="0" err="1"/>
              <a:t>النكلوسومات</a:t>
            </a:r>
            <a:r>
              <a:rPr lang="ar-IQ" sz="1400" b="1" dirty="0"/>
              <a:t>) . </a:t>
            </a:r>
            <a:br>
              <a:rPr lang="ar-IQ" sz="1400" b="1" dirty="0"/>
            </a:br>
            <a:r>
              <a:rPr lang="ar-IQ" sz="1400" b="1" dirty="0"/>
              <a:t>3- النبيب </a:t>
            </a:r>
            <a:r>
              <a:rPr lang="en-US" sz="1400" b="1" dirty="0" err="1"/>
              <a:t>Solinoid</a:t>
            </a:r>
            <a:r>
              <a:rPr lang="en-US" sz="1400" b="1" dirty="0"/>
              <a:t> </a:t>
            </a:r>
            <a:r>
              <a:rPr lang="ar-IQ" sz="1400" b="1" dirty="0"/>
              <a:t>وهو ناتج من حلزنة الليف </a:t>
            </a:r>
            <a:r>
              <a:rPr lang="ar-IQ" sz="1400" b="1" dirty="0" err="1"/>
              <a:t>الكروموتيني</a:t>
            </a:r>
            <a:r>
              <a:rPr lang="ar-IQ" sz="1400" b="1" dirty="0"/>
              <a:t> بحيث يكون دورة كاملة في                              كل (ستة </a:t>
            </a:r>
            <a:r>
              <a:rPr lang="ar-IQ" sz="1400" b="1" dirty="0" err="1"/>
              <a:t>نكليوسومات</a:t>
            </a:r>
            <a:r>
              <a:rPr lang="ar-IQ" sz="1400" b="1" dirty="0"/>
              <a:t>) ويبلغ قطر النبيب (30)نانوميتر .</a:t>
            </a:r>
            <a:br>
              <a:rPr lang="ar-IQ" sz="1400" b="1" dirty="0"/>
            </a:br>
            <a:r>
              <a:rPr lang="ar-IQ" sz="1400" b="1" dirty="0"/>
              <a:t>4- تحصل حالة حلزنة للنبيب ليكون الانبوب الاجوف </a:t>
            </a:r>
            <a:r>
              <a:rPr lang="en-US" sz="1400" b="1" dirty="0" err="1"/>
              <a:t>Holow</a:t>
            </a:r>
            <a:r>
              <a:rPr lang="en-US" sz="1400" b="1" dirty="0"/>
              <a:t> tube </a:t>
            </a:r>
            <a:r>
              <a:rPr lang="ar-IQ" sz="1400" b="1" dirty="0"/>
              <a:t>وقطره حوالي       (200 </a:t>
            </a:r>
            <a:r>
              <a:rPr lang="en-US" sz="1400" b="1" dirty="0"/>
              <a:t>nm ) . </a:t>
            </a:r>
            <a:br>
              <a:rPr lang="en-US" sz="1400" b="1" dirty="0"/>
            </a:br>
            <a:r>
              <a:rPr lang="en-US" sz="1400" b="1" dirty="0"/>
              <a:t>5-</a:t>
            </a:r>
            <a:r>
              <a:rPr lang="ar-IQ" sz="1400" b="1" dirty="0" err="1"/>
              <a:t>الكروماتيد</a:t>
            </a:r>
            <a:r>
              <a:rPr lang="ar-IQ" sz="1400" b="1" dirty="0"/>
              <a:t>: يعاني الاجوف حلزنة اضافية </a:t>
            </a:r>
            <a:r>
              <a:rPr lang="ar-IQ" sz="1400" b="1" dirty="0" err="1"/>
              <a:t>وانطوءات</a:t>
            </a:r>
            <a:r>
              <a:rPr lang="ar-IQ" sz="1400" b="1" dirty="0"/>
              <a:t> اخرى لتكوين </a:t>
            </a:r>
            <a:r>
              <a:rPr lang="ar-IQ" sz="1400" b="1" dirty="0" err="1"/>
              <a:t>الكروماتيد</a:t>
            </a:r>
            <a:r>
              <a:rPr lang="ar-IQ" sz="1400" b="1" dirty="0"/>
              <a:t> وهو المستوى المميز للكروموسومات في الطور الاستوائي ويبلغ قطر </a:t>
            </a:r>
            <a:r>
              <a:rPr lang="ar-IQ" sz="1400" b="1" dirty="0" err="1"/>
              <a:t>الكروماتيد</a:t>
            </a:r>
            <a:r>
              <a:rPr lang="ar-IQ" sz="1400" b="1" dirty="0"/>
              <a:t> (600 </a:t>
            </a:r>
            <a:r>
              <a:rPr lang="en-US" sz="1400" b="1" dirty="0"/>
              <a:t>nm). </a:t>
            </a:r>
            <a:br>
              <a:rPr lang="en-US" sz="1400" b="1" dirty="0"/>
            </a:br>
            <a:r>
              <a:rPr lang="en-US" sz="1400" b="1" dirty="0"/>
              <a:t> </a:t>
            </a:r>
            <a:br>
              <a:rPr lang="en-US" sz="1400" b="1" dirty="0"/>
            </a:br>
            <a:endParaRPr lang="ar-IQ" sz="1400" b="1" dirty="0"/>
          </a:p>
        </p:txBody>
      </p:sp>
    </p:spTree>
    <p:extLst>
      <p:ext uri="{BB962C8B-B14F-4D97-AF65-F5344CB8AC3E}">
        <p14:creationId xmlns:p14="http://schemas.microsoft.com/office/powerpoint/2010/main" val="2165741242"/>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899</Words>
  <Application>Microsoft Office PowerPoint</Application>
  <PresentationFormat>عرض على الشاشة (3:4)‏</PresentationFormat>
  <Paragraphs>12</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سمة Office</vt:lpstr>
      <vt:lpstr>الأساس الكيمياوي للمادة الوراثية</vt:lpstr>
      <vt:lpstr>بناء وتركيب ال DNA         يتركب الحامض النووي الـ DNA من سلسلة طويلة من الوحدات البنائية التي تسمى النكليوتيدات، ويتكون كل نكليوتيد من سكر خماسي رايبوزي منقوص الاوكسجين مرتبط بمجموعة فوسفات وقاعدة نتروجينية، علما ان تسلسل القواعد النتروجينية في شريط الدنا هو الذي يحدد الطبيعة الوراثية المميزة لهذه الجزيئات .  وتعود القواعد النتروجينية التي تدخل في تركيب الاحماض النووية الى مجموعتين رئيستين : 1- البيورينات: وتشمل الادنين (A) والكوانين(G). 2- البايرمدينات : وتشمل السايتوسين (C) والثايمين (T) وكذلك اليوراسيل (U) والذي                                              يدخل في تركيب الحامض النووي RNA  بدلا عن الثايمين. ترتبط البيورينات والبايرمدينات مع السكر الخماسي عن طريق اواصر كلايكوسيدية تتكون من ذرة كاربون رقم (1) للسكر الخماسي وذرة النتروجين رقم (1) للبيرمدينات وذرة النتروجين رقم (9) للبيورينات وتدعى الجزيئة الناتجة عن هذا الارتباط بالنكليوسايد.  ولكي يمكن للنكليوسايد ان يكون جزأ من الـ DNA او الـ RNA فلا بد ان يرتبط اولا مع مجموعة الفوسفات ليكون الوحدة البنائية للاحماض النووية والتي تسمى النكليوتايد.         ترتبط النكلوتيدت المكونة للحامض النووي عن طريق اواصر كيمياوية تتكون من مجموعة الفوسفات المرتبطة مع ذرة الكربون رقم (5) للسكر الخماسي لاحد النكليوتيدات وبين ذرة الكاربون رقم (3) للسكر الخماسي للنكليوتيد التالي، وبهذا ستتكون سلسلة من الاواصر القوية التي تدعى بالاواصر الفوسفاتية ثنائية الاستر تحمل النكليوتيدات مع بعضها على طول شريط الـ DNA  او RNA.        يكون السكر الخماسي ومجموعة الفوسفات العمود الفقري لسلسلة نكليوتيدات الـ DNA في حين تبرز القواعد النتروجينية من هذا العمود الفقري، وبما انها جزيئات مسطحة فانها تكون مرتبة الواحدة فوق الاخرى. البناء التركيبي للّولب المزدوج ( المادة الوراثية DNA): اوضح كل من واطسن وكريك لاول مرة عام 1953م البنية الحلزونية المزدوجة        للـ  DNAحيث وجد هذان العالمان ان الـ DNA يتكون من سلسلتين متكاملتين تلتفان حول بعضهما ليكونا حلزونا مزدوجا منتظما، وتشكل فيه وحدات السكر الخماسي ومجموعة الفوسفات الجزء الخارجي للحلزون، في حين تبرز القواعد النتروجينية من العمود الفقري الى الداخل وبمستوى عمودي على محور الحلزون، وان كل سلسلة تحتوي على عشرة نكليوتيدات في كل لفة كاملة .       ترتبط سلسلتا الحلزون مع بعضهما عن طريق الاواصر الهيدروجينية المتكونة بين ازواج القواعد النتروجينية، حيث يزدوج الادنين دائما مع الثايمين باصرتين هيدروجينيتين والكوانين مع السايتوسين بثلاث اواصر هيدروجينية.         لقد وضع كل من واطسن وكريك عام 1953 البناء التركيبي للـ DNA حيث افترضا ان هناك سلسلتين من البولي نيكليوتيدات لتشكل اللولب المزدوج او جزيئة مزدوجة وبتطبيق نماذج العصي والكرات البلاستيكية جربا فكرة وضع العمود الفقري المكون من السكر والفوسفات الى الخارج وجعلا القواعد النتروجينية الى داخل اللولب، ولاجل الحصول على تركيب لولبي مستقر يعطي الابعاد الصحيحة للجزيئة وجب ان تكون القاعدة النتروجينية (A) مقابل القاعدة (T) وان تكون القاعدة (C) مقابل القاعدة (G) وهذا مايطلق عليه بالازدواج القاعدي pair ــBase  كما وجد ان التركيز المولاري للقاعدتين (A) و(T) متساويان وكذلك فان (C = G) .        كما اتضح بان (A) تتحد مع القاعدة(T) بواسطة اصرتين من الاواصر الهيدروجينية اما القاعدة (G) فتتحد مع القاعدة (C) بثلاث اواصر هيدروجينية, كما وجد العلماء بان نســــبة (G + C)الى نسبة (A + T) تكون ثابتة للنوع الواحد ومختلفة من نوع الى اخر .         ان شكل الحلزون المزدوج والمكون من الجزيئات العملاقة والطويلة لـ DNA يكون على هيئة سلم او درج حيث يكون العمود الفقري لها من سلسلتين من وحدات السكر والفوسفات بصورة متبادلة اما درجات السلم الحلزوني فهي ازواج القواعد النتروجينية .         </vt:lpstr>
      <vt:lpstr>توجد (10) قواعد نتروجينية مزدوجة في كل لفة من لفات اللولب المزدوج وهذه القواعد تصطف على بعضها البعض وتكون المسافة بين الواحدة والاخرى هي A˚ 3.4 وبذلك يكون طول اللفة (الدورة الواحدة) A˚ 34 ويبلغ قطر الحلزون المزدوج حوالي A˚ 20 ، ولكي يحصل الاستقرار الكيمياوي لجزيئة الـ DNA يجب ان يكون اتجاه شريطي الـ DNA متعاكسين فالاول يكون باتجاه 3 →5 والاخر يكون باتجاه 5 → 3 .        وتختلف جزئيات الـ DNA في مقاومتها للحرارة اعتمادا على طبيعة القواعد النتروجينية الداخلة في تركيبتها. اذ تكون الجزيئات الغنية بالـ G + C  اكثر مقاومة للحرارة من تلك الغنية بالـ A + T , وعندما تعرض الحلزون المزدوج الى درجة حرارة عالية بحدود 100م˚ تتكسر جميع الاواصر الهيدروجينية التي تربط السلسلتين ويبتعد الخيطان المتكاملان عن بعضهما وتسمى هذه العملية مسخ الـ DNA, وبما ان الـ G ترتبط بالـ C بواسطة ثلاث اواصر هيدروجينية فان الحرارة اللازمة لفصل خيوط الـ DNA الغنية بالـ G + C تكون اعلى من تلك اللازمة لفصل خيوط الـ DNA الغنية بالـ A + T التي ترتبط بواسطة اصرين هيدروجينية .   ويمكن اعادة ارتباط خيطي الحلزون الممسوخ كليا وذلك عن طريق التبريد البطيئ لمحلول الـ DNA الممسوخ, حيث تسمح هذه العملية بالتقاء الخيوط المفردة المتكاملة ثم ارتباطها معا عن طريق اعادة بناء الاواصر الهيدروجينية بين الازواج القاعدية لتكوين الحلزون المزدوج .        تكرار الـ DNA (تضاعف DNA) :       من اجل ان تقوم جزئيات الـ DNA  بخزن ونقل المعلومات الوراثية بصورة أمينة، لابد ان تكون لها القدرة على التكرار والتضاعف بصورة دقيقة غير قابلة للخطأ بشكل يؤمن حصول الاجيال الناتجة على نفس الكمية والنوعية من المعلومات الوراثية الموجودة عند الاباء.        أوضح واطسن وكريك طريقة تكرار جزيئات الـ DNA والتي سميت بطريقة التكرار شبة المحافظ بناءا على حقيقة تكامل خيطي الحلزون حسب قاعدة الازواج القاعدي . وتفترض هذه الطريقة انفصال خيطي الحلزون عن بعضها في بداية عملية التكرار, حيث يستخدم كل خيط باعتباره قالبا يخلق على اساسه خيط جديد مكمل حسب قاعدة الازدواج القاعدي لينتج عن ذلك حلزونان مماثلان للحلزون الاصلي يتكون كل منهما من خيط قديم واخر جديد، وبنفس الطريقة ينتج عن تكرار هذين الحلزونين اربعة حلزونات يتكون اثنان منهما من دنا جديدة في كلا الخيطين في حين تحتوي الحلزونات الباقية على خيط جديد واخر مصدره الحلزون    الاصلي ، وهكذا تستمر عملية التكرار بحيث يتضاعف عدد الحلزونات المزدوجة (الكروموسومات )في كل دورة . </vt:lpstr>
      <vt:lpstr>وتتم الية تكرار الـ DNA بوجود انزيم Polymerase DNA المسؤل عن تخليق خيوط الدنا (DNA) الجديدة اثناء عملية التكرار شبة المحافظ من خلال اضافة النكليوتيدات الجديدة بصورة متعاقبة الى الخيط النامي ويتم ذلك حسب قاعدة الازدواج القاعدي باستخدام الخيط الابوي كقالب template في هذه العملية , وتبدا عملية التكرار بارتباط البادئ وهو عبارة عن قطعة DNA او RNA صغيرة مكملة لتتابع معين في القالب وذات نهاية     0H ــ 3 حرة . يرتبط هذا البادئ مع الجزء المكمل له من القالب بعدها يبدا انزيم DNA polymerase  باضافة النكليوتيدات واحدة بعد الاخرى الى النهاية  0H ــ 3 للبادئ وحسب قاعدة الازدواج القاعدي , فاذا كانت القاعدة الموجودة في القالب هي A فان القاعدة المضافة للخيط الجديد ستكون T , وستضاف C مقابل كل G , وهكذا يستمر الانزيم باضافة النكليوتيدات واحدة بعد الاخرى الى النهاية  0H ــ 3 مما يؤدي الى استطالة الخيط الجديد بالاتجاه 5 ← 3   .                                                         وقد اوضحت الدراسات التي اجريت على بكتريا E. coli وغيرها من الكائنات الحية ان تكرار الـ DNA داخل الخلايا عبارة عن عملية انزيمية معقدة يشـترك فيها العديد من الانزيمات والعوامل المساعدة وتمر عملية التكرار بثلاث مراحل هي :  1- مرحلة بدا التكرار  2- مرحلة الاستطالة  3- مرحلة الاستئصال والربط         اذ يبدا الكروموسوم الدائري (الحلقي) لبكتريا E. coli دائما من نقطة ثابتة تدعى منشا التكرار حيث ينفك خيطا الحلزون في هذه النقطة ويبتعدان عن بعضهما وعندما يبدا انزيم DNA polymerase  بتخليق خيطين جديدين مكملين للخيطين الابويين ، وكلما استطال الخيطان الجديدان استمر انفصال خيطي الحلزون القديم عن بعضهما . وتدعى منطقة انفصال الخيطين الابويين شوكة التكرار . وتستمر استطالة الخيطين الجديدين في كلا الاتجاهين الى ان يصلا الى نقطة على الكروموسوم مقابلة لمنشا التكرار تسمى النهاية terminus التي ينفصل عندها الخيطان الابويان انفصالا تاما وتكمل عملية التكرار بتكوين حلزونين يتكون كل منهما من خيط جديد واخر قديم . تسمى عملية التكرار هذه التكرار ثنائي الاتجاه وذلك لحدوثه باتجاهين متعاكسين حيث يتم تخليق 50% من الدنا الجديدة في كل اتجاه .  </vt:lpstr>
      <vt:lpstr> هذا فيما يخص تكراركروموسوم البكتريا , أما في حالة الخلايا حقيقية النواة فأنها تمتلك أكثر من منشأ تكرار واحد في الكروموسوم ويعود السبب في ذلك الى كبر حجم  كروموسوماتها مقارنة بكروموسوم البكتريا , أذ يبدأ التكرار في المناشئ المختلفة وتتم ألأستطالة في كلأ ألأتجاهين الى أن تلتقي أجزاء الخيوط الجديدة مع بعضها لتكوين خيوط جديدة كاملة .  الاستنساخ والترجمة :  أن عملية تحويل المعلومات  الوراثية المخزونة في ألجين إلى بروتين فعال تسمى عملية تعبير الجين وتمر بمرحلتين أساسيتين هما الاستنساخ والترجمة، حيث تستنسخ المعلومات الوراثية المجودة في الـ DNA إلى جزيئة رنا رسول (mRNA) ثم تقوم الرايبوسومات بترجمة هذه المعلومات المستنسخة لانتاج البروتين . كما تشمل هذه العملية عددا من عمليات التحوير على البروتين الناتج وذلك لاعطائه شكله النهائي الفعال. 1- الاستنساخ: Transcription        تبدا هذه العملية بتباعد خيطي حلزون الدنا عن بعضهما، ثم يستخدم احدهما قالبا لتخليق جزيئة mRNA التي تنسلخ فيما بعد عن قالب الدنا لتقوم بنقل المعلومات الوراثية الى مواقع صنع البروتينات وهي الرايبوسومات التي تقوم بعملية الترجمة . 2- الترجمة :  Translation                     تشترك في عملية النرجمة ثلاث انواع من الحامض النووي RNA  هيm RNA و  tRNA   وr RNA  بالاضافة الى انواع مختلفة من الانزيمات والبروتينات التي تعمل معا لانتاج البروتين . فبعد ايصال المعلومات الوراثية بواسطة mRNA  يعمل الرنا الرايبوسومي rRNA باعتباره منصة لتخليق السلسلة الببتيدية المتعددة في حين يقوم الرنا الناقل tRNA بالتفاعل مع الحوامض الامينية ليؤمن اضافتها بالشكل الصحيح الى سلسلة البروتين النامية . تترجم الرايبوسومات المعلومات الوراثية عن طريق قرائتها للشفرات الوراثية في جزيئة الرنا الرسول mRNA،  وتتكون كل شفرة من ثلاث نكليوتيدات تسمى كودون (Codon) تختص بحامض اميني معين، ويتم التعرف على الشفرة (الكودون) بواسطة ضد الشفرة (anticodon) الموجودة على جزيئة الرنا الناقل tRNA المرتبطة بحامض اميني معين . وهكذا كلما قرأ الريبوسوم مشفر معين تقوم جزيئة الـ tRNA باضافة الحامض الاميني المناسب الى سلسلة الببتيد المتعدد .  الصفات العامة الاستنساخ :        الاستنساخ هو عملية تحويل المعلومات الوراثية المخزونة في الـ DNA الى معلومات وراثية مخزونة في جزيئة الرنا الرسول mRNA التي تقوم بنقل هذه المعلومات الى مواضع صنع البروتينات في الخلية،  يقوم انزيم الاستنساخ RNA polymerase باستنساخ الجين الى جزيئة رنا رسول  mRNA بعملية مشابهة لعملية تكرار الدنا DNA وذلك من خلال اضافته للنكليوتيدات الجديدة الى خيط الرنا الرسولي النامي، مستخدما احد خيطي الحلزون قالبا وحسب قاعدة الازدواج القاعدي، ولكن الاختلاف في هذه الحالة هو اضافة اليوراسيل (U) الى خيط الرنا الرسولي mRNA النامي بدلا عن الثايمين (T) كلما ظهر ادنين (A) في قالب الـ DNA, وباستثناء ذلك فان خيط الدنا يستنـــسخ بامانة تامة بواسطـــة انزيم بوليمريز الرنــــا RNA polymerase وتكون استطالة خيط mRNA بالاتجاه 5 ← 3 كما هو الحال عند تكرار الـDNA  . لذا تكون قطبية الرنا الرسولي mRNA الناتج مخالفة لقطبية قالب الـ DNA؟ </vt:lpstr>
      <vt:lpstr>العلاقة بين الـ DNA والكروموسومات  اي كيفية انتضام الـ DNA ورزمه في الكروموسومات :      من المسائل التي واجهت علماء الوراثة والوراثة الخلوية هي كيفية انتظام جزيئة الـ DNA الطويلة جدا في الكروموسومات داخل الخلية . فبينما نجد ان طول الـ DNAكبيرا جدا نلاحظ بالمقابل ان حجم او طول الخلية النسبي هو اقل من طول الـ DNAبفارق كبير جدا وحتى لو اخذنا الفيروسات او البكتريا فان المسالة تبدو معقدة جدا. فمثلا في خلية البكتريا E. Coli يبلغ طولها (2nm) وقطرها (1nm) اما حلقة الـ DNAفيها فتبلغ (1360 nm) وهو ما يكفي للف الخلية بين (400 ــ 1000) مرة. وفي ذبابة الفاكهة (الدروسفلا) يبلغ طول الـ DNA (16000) ناتوميتر وفي خلايا الانسان يكون طول الـDNA في الكروموسومات داخل الخلايا اكثر من مليون ناتوميتر, بينما قطر خلايا معظم الكائنات الحية لايتجاوز بضع نايتوميترات. وعلى هذا الاساس فلابد من نظام معين يتم فيه رزم الـ DNA في الكروموسومات داخل الخلايا .        ان عملية رزم الـ DNA هي من المسائل المهمة في جميع الكائنات الحية (البدائية والراقية) لكنها تبدو اكثر حاجة للاحتكام والتنظيم في الكائنات الراقية (حقيقية النواة) منها في بدائية النواة . وبعد ان اتضح لنا مما سبق بان الـ DNAيمكن النظر اليه بانه سلسلة طويلة مكونة من ازدواج النيكلوتيدات, الا ان الكروموسوم يمكن النظر اليه من حيث الحجم والتركيب البنائي على انه مكون من وحدات كروموسومية يطلق عليها اسم النيكلوسومات ترتبط مع بعضها بـ  DNA الفاصل التي يمكن وصفها بحبات المسبحة. وهي تمثل الوحدات التركيبية المتكررة في الكروموسومات وتتالف من : 1- (146) جزيئة من النكليوتيدات . 2- البروتينات القاعدية (الهستونات) وهي على خمسة انواع :      [H1, H2a, H2b, H3,H4]، ان الهستونات من النوع (H1) يقتصر وجودها على الـ DNA الفاصل فقط اما الانواع الاربعة الاخرى فهي تشترك في تركيب النيكلوسومات . لقد اظهرت الدراسات ان كل نيكلوسوم يتالف من جزيئتين من كل من الهيستونات H4 ,H3,H2  H2a ,H2bأي ثمانية جزيئات وهي تمثل اللب وتحيط بها قطعة من الـ  DNAطولها (146) جزيئة من النيكلوتيدات تدور حول اللب الهيستوني حوالي دورتين . اما الـ DNA الفاصل فيالف من (50 ــ 60) جزئية من النكليوتيدات تحيط بالهسيتون H1 . ولكون الهستونات القاعدية موجبة الشحنة والـ DNA سالب الشحنة فان ارتباطها يتحقق عن طريق اواصر ايونية .        وعلى اية حالة يبدوان الكروموسوم يتضمن جزئية طويلة من الـ DNA وليس جزيئات متعددة وعلى هذا الاساس فان الكروماتيد ماهو الا جزيئة واحدة طويلة مفردة من الحلزون المزدوج للـDNA  وهي غير مقطعة, ملولبة ثم تعاد اللولبة لتكوين اللولبة الفائقة والتي تنطوي بدورها لتكوين الكروماتيد .  مستويات تنظيم الكروموسوم المختلفة :  1- الحلزون المزدوج للحامض DNA وهو مؤلف من ازدواج النكليوتيدات .  2- الياف الكروماتين وهي ناتجة من اقتران الهستونات مع شريطي الـDNA  لتكوين سلسلة من النكليوسومات يفصل بعضها عن بعض الـDNA الفاصل ويبلغ قطر الليفة الكروماتينية       حوالي (10) nm (أي نفس قطر جزئية النكلوسومات) .  3- النبيب Solinoid وهو ناتج من حلزنة الليف الكروموتيني بحيث يكون دورة كاملة في                              كل (ستة نكليوسومات) ويبلغ قطر النبيب (30)نانوميتر . 4- تحصل حالة حلزنة للنبيب ليكون الانبوب الاجوف Holow tube وقطره حوالي       (200 nm ) .  5-الكروماتيد: يعاني الاجوف حلزنة اضافية وانطوءات اخرى لتكوين الكروماتيد وهو المستوى المميز للكروموسومات في الطور الاستوائي ويبلغ قطر الكروماتيد (600 nm).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الأساس الكيمياوي للمادة الوراثية</dc:title>
  <dc:creator>Notes</dc:creator>
  <cp:lastModifiedBy>Azi</cp:lastModifiedBy>
  <cp:revision>2</cp:revision>
  <dcterms:created xsi:type="dcterms:W3CDTF">2018-11-11T14:13:23Z</dcterms:created>
  <dcterms:modified xsi:type="dcterms:W3CDTF">2018-11-11T14:24:16Z</dcterms:modified>
</cp:coreProperties>
</file>